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7" r:id="rId2"/>
    <p:sldId id="258" r:id="rId3"/>
    <p:sldId id="260" r:id="rId4"/>
    <p:sldId id="263" r:id="rId5"/>
    <p:sldId id="264" r:id="rId6"/>
    <p:sldId id="265" r:id="rId7"/>
    <p:sldId id="272" r:id="rId8"/>
    <p:sldId id="259" r:id="rId9"/>
    <p:sldId id="261" r:id="rId10"/>
    <p:sldId id="266" r:id="rId11"/>
    <p:sldId id="267" r:id="rId12"/>
    <p:sldId id="269" r:id="rId13"/>
    <p:sldId id="268" r:id="rId14"/>
    <p:sldId id="270" r:id="rId15"/>
    <p:sldId id="26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113E48-1E6B-4C10-8B77-AEC7BA0874F1}">
          <p14:sldIdLst>
            <p14:sldId id="257"/>
          </p14:sldIdLst>
        </p14:section>
        <p14:section name="History" id="{E53E032A-0CCE-4A7B-A269-F8BBE02BBD3D}">
          <p14:sldIdLst>
            <p14:sldId id="258"/>
            <p14:sldId id="260"/>
            <p14:sldId id="263"/>
            <p14:sldId id="264"/>
            <p14:sldId id="265"/>
          </p14:sldIdLst>
        </p14:section>
        <p14:section name="Technical Goals/Overview" id="{5FCCA7F3-58E3-4657-9160-FA5B4CF8F23B}">
          <p14:sldIdLst>
            <p14:sldId id="272"/>
            <p14:sldId id="259"/>
          </p14:sldIdLst>
        </p14:section>
        <p14:section name="GDDR Technical Details" id="{6D675CF5-4C0A-4840-8AD6-324A2D9FEC7D}">
          <p14:sldIdLst>
            <p14:sldId id="261"/>
            <p14:sldId id="266"/>
            <p14:sldId id="267"/>
            <p14:sldId id="269"/>
            <p14:sldId id="268"/>
            <p14:sldId id="270"/>
          </p14:sldIdLst>
        </p14:section>
        <p14:section name="References" id="{4680C1B5-193D-426D-B2B7-90B8D7018019}">
          <p14:sldIdLst>
            <p14:sldId id="262"/>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CD6"/>
    <a:srgbClr val="FCAD8E"/>
    <a:srgbClr val="7AD89E"/>
    <a:srgbClr val="BDBDE9"/>
    <a:srgbClr val="A1DFB6"/>
    <a:srgbClr val="FB9B8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4063-FD32-4237-ABB2-FFB912719F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B1F6F1-6AE5-4F9A-BD78-6D6900BA2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F3C15-FCFE-4126-8B75-D43891E1A731}"/>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24A82CA4-9BB5-4A40-B2D8-EBBE5DB15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C6E11-1311-485E-84BD-79FBF2F622E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0159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0F9F-026D-479F-B7A3-26F715C0D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673AA-6DB3-4AE7-8E9A-7813DD6E8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613AE-FC2D-479E-A3A1-2F4D3CF6BA2C}"/>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F4E7B71F-A360-439B-BC7C-E6897B4FB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58A8-5F48-4C24-85BE-B5FBA71F5D0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333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83346-C4FA-4A88-B5D7-B523E901D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F0147-D168-48BB-9E32-705C8ED7A1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D1108-3E87-4B43-937B-934E1B1DEDE7}"/>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DDB5F980-A33A-44CA-A7FA-8A946F5CC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04455-C555-4E32-B78B-92316705F6E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821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3E87-0ADC-407F-84EE-3C60F16DA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B0BAC-A28E-4C42-820C-70B892979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6F619-6654-4ADD-93A7-CCF8E7A484E4}"/>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CB543760-C207-4197-9559-C8A157EB9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C475B-DDEE-466C-90C1-BD799B47F72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7960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7C0F-13A4-4B93-815E-F9C7E1427E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EE64A2-C193-4240-A8AE-B27392995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1EEE7-89D6-4F9B-B77E-4DF020E53D73}"/>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D2C92BDE-3297-40AC-8418-8005446E6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823B8-2B27-4BCD-A342-C86D0459B7B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554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FD45-9DD6-4997-84AF-DB60704B4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67E9A-3D11-4F03-972D-80325F7E1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E4E528-E097-4CF4-9A9F-AE1556BBF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0B995-24BE-404A-9B3F-C484DD73C27C}"/>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id="{41580C57-0F88-4CCF-91EF-D8AFD33B4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5508A-E81C-4907-8518-78464B4BB43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8005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EF6-1925-4188-8F6C-11CF144FA6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15F28-D039-425E-AE2F-353099301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9678F-F858-47E8-BC88-35BE54E15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F24FA-8BBC-4E9C-941D-C35A48AB8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A3B18-38D9-4D82-B945-FADA1381AE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3AF77D-F80C-43C7-9820-E1903B5E2DEB}"/>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8" name="Footer Placeholder 7">
            <a:extLst>
              <a:ext uri="{FF2B5EF4-FFF2-40B4-BE49-F238E27FC236}">
                <a16:creationId xmlns:a16="http://schemas.microsoft.com/office/drawing/2014/main" id="{3664BBDC-F456-42F7-956F-A7AEB676D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F53A4-3F2A-4FAA-8CA4-D0DFAF79A4A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465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7D48-10C4-433C-A7FB-8E1CC2516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FA687-0926-492C-8F3B-E07CC9C75402}"/>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4" name="Footer Placeholder 3">
            <a:extLst>
              <a:ext uri="{FF2B5EF4-FFF2-40B4-BE49-F238E27FC236}">
                <a16:creationId xmlns:a16="http://schemas.microsoft.com/office/drawing/2014/main" id="{BD48917F-6517-40D6-A71C-18FA9874AA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E14257-9E60-4E59-8362-CDCC1439110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812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21541-8406-433D-9B53-8A7E2C1FA3BF}"/>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3" name="Footer Placeholder 2">
            <a:extLst>
              <a:ext uri="{FF2B5EF4-FFF2-40B4-BE49-F238E27FC236}">
                <a16:creationId xmlns:a16="http://schemas.microsoft.com/office/drawing/2014/main" id="{54431B7B-9284-4A23-833E-945CA3A89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9BD3DE-9241-4889-98E4-3F13267356E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4840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9862-2DE3-40C2-B351-148386622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436E4-CF6F-4F94-B97D-695359ED0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E1E51-340D-41DD-A350-D7038FEF6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CCC3D-3DF9-4728-8C0B-5A54306F952E}"/>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id="{632619EB-684B-4360-91BA-B2E14E90E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0CEB4-1A67-4022-BC5F-D78E8766675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3386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5A2E-1CE0-4712-AF09-B2A01AF3F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98DB0-A8A6-4E10-B174-BCE744339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1AE5E0-061D-4A1D-B5E8-8540E578A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E4796-6969-4BA0-AB97-442FC905F4A8}"/>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id="{0AB34436-81CD-4A80-9561-3DACC1764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22512-364D-4C75-810B-2EDF513B6FD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541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rgbClr val="FCAD8E"/>
            </a:gs>
            <a:gs pos="18000">
              <a:srgbClr val="7AD89E"/>
            </a:gs>
            <a:gs pos="41000">
              <a:srgbClr val="4E8CD6">
                <a:alpha val="68627"/>
              </a:srgbClr>
            </a:gs>
            <a:gs pos="100000">
              <a:srgbClr val="BDBDE9"/>
            </a:gs>
          </a:gsLst>
          <a:lin ang="60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DA37-CFD7-4371-8F82-77BD474A2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D69F50-C1A6-4B85-A334-EED863CF3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2454FD-A7EF-4758-B08E-132D8ACAE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id="{3AB83D23-17B2-4783-983F-6D377789F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5DA17-AC50-4077-8B56-F570BA5A8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5384612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seasip.info/VintagePC/mda.html%20Accessed%205/2/20" TargetMode="External"/><Relationship Id="rId2" Type="http://schemas.openxmlformats.org/officeDocument/2006/relationships/hyperlink" Target="http://www.danielsevo.com/hocg/hocg_1990.htm" TargetMode="External"/><Relationship Id="rId1" Type="http://schemas.openxmlformats.org/officeDocument/2006/relationships/slideLayout" Target="../slideLayouts/slideLayout3.xml"/><Relationship Id="rId5" Type="http://schemas.openxmlformats.org/officeDocument/2006/relationships/hyperlink" Target="https://www.samsung.com/semiconductor/dram/gddr5/K4G80325FC-HC25/" TargetMode="External"/><Relationship Id="rId4" Type="http://schemas.openxmlformats.org/officeDocument/2006/relationships/hyperlink" Target="https://www.tomshardware.com/reviews/amd-radeon-rx_5700-rx_5700_xt,6216.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jedec.org/category/technology-focus-area/main-memory-ddr3-ddr4-sdram%20Accessed%205/4/2020" TargetMode="External"/><Relationship Id="rId7" Type="http://schemas.openxmlformats.org/officeDocument/2006/relationships/hyperlink" Target="https://www.jedec.org/system/files/docs/JESD8-20A.pdf" TargetMode="External"/><Relationship Id="rId2" Type="http://schemas.openxmlformats.org/officeDocument/2006/relationships/hyperlink" Target="https://en.wikipedia.org/wiki/DDR_SDRAM" TargetMode="External"/><Relationship Id="rId1" Type="http://schemas.openxmlformats.org/officeDocument/2006/relationships/slideLayout" Target="../slideLayouts/slideLayout3.xml"/><Relationship Id="rId6" Type="http://schemas.openxmlformats.org/officeDocument/2006/relationships/hyperlink" Target="https://en.wikipedia.org/wiki/GDDR4_SDRAM" TargetMode="External"/><Relationship Id="rId5" Type="http://schemas.openxmlformats.org/officeDocument/2006/relationships/hyperlink" Target="https://en.wikipedia.org/wiki/DDR2_SDRAM" TargetMode="External"/><Relationship Id="rId4" Type="http://schemas.openxmlformats.org/officeDocument/2006/relationships/hyperlink" Target="https://news.samsung.com/global/samsung-now-mass-producing-industrys-first-2nd-generation-10-nanometer-class-dr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E226-CB5B-4350-A7D7-99A8B65176C3}"/>
              </a:ext>
            </a:extLst>
          </p:cNvPr>
          <p:cNvSpPr>
            <a:spLocks noGrp="1"/>
          </p:cNvSpPr>
          <p:nvPr>
            <p:ph type="ctrTitle"/>
          </p:nvPr>
        </p:nvSpPr>
        <p:spPr>
          <a:xfrm>
            <a:off x="502298" y="509295"/>
            <a:ext cx="11187404" cy="1129426"/>
          </a:xfrm>
          <a:noFill/>
          <a:effectLst/>
        </p:spPr>
        <p:txBody>
          <a:bodyPr>
            <a:noAutofit/>
          </a:bodyPr>
          <a:lstStyle/>
          <a:p>
            <a:r>
              <a:rPr lang="en-US" sz="8800" dirty="0">
                <a:ln w="22225" cmpd="sng">
                  <a:solidFill>
                    <a:srgbClr val="FFC000">
                      <a:alpha val="54000"/>
                    </a:srgbClr>
                  </a:solidFill>
                </a:ln>
                <a:effectLst>
                  <a:outerShdw blurRad="76200" dist="38100" dir="2700000" algn="tl" rotWithShape="0">
                    <a:prstClr val="black">
                      <a:alpha val="42000"/>
                    </a:prstClr>
                  </a:outerShdw>
                </a:effectLst>
                <a:latin typeface="AR CENA" panose="02000000000000000000" pitchFamily="2" charset="0"/>
              </a:rPr>
              <a:t>Discovering GDDR</a:t>
            </a:r>
          </a:p>
        </p:txBody>
      </p:sp>
      <p:sp>
        <p:nvSpPr>
          <p:cNvPr id="3" name="Subtitle 2">
            <a:extLst>
              <a:ext uri="{FF2B5EF4-FFF2-40B4-BE49-F238E27FC236}">
                <a16:creationId xmlns:a16="http://schemas.microsoft.com/office/drawing/2014/main" id="{6C408D34-512F-43D2-90CC-62C82B1DDDD7}"/>
              </a:ext>
            </a:extLst>
          </p:cNvPr>
          <p:cNvSpPr>
            <a:spLocks noGrp="1"/>
          </p:cNvSpPr>
          <p:nvPr>
            <p:ph type="subTitle" idx="1"/>
          </p:nvPr>
        </p:nvSpPr>
        <p:spPr>
          <a:xfrm>
            <a:off x="1523998" y="5760086"/>
            <a:ext cx="9144000" cy="699373"/>
          </a:xfrm>
        </p:spPr>
        <p:txBody>
          <a:bodyPr>
            <a:normAutofit fontScale="85000" lnSpcReduction="20000"/>
          </a:bodyPr>
          <a:lstStyle/>
          <a:p>
            <a:r>
              <a:rPr lang="en-US" dirty="0"/>
              <a:t>By Jason </a:t>
            </a:r>
            <a:r>
              <a:rPr lang="en-US" dirty="0" err="1"/>
              <a:t>Silic</a:t>
            </a:r>
            <a:endParaRPr lang="en-US" dirty="0"/>
          </a:p>
          <a:p>
            <a:r>
              <a:rPr lang="en-US" dirty="0"/>
              <a:t>May 4, 2020</a:t>
            </a:r>
          </a:p>
        </p:txBody>
      </p:sp>
      <p:sp>
        <p:nvSpPr>
          <p:cNvPr id="4" name="TextBox 3">
            <a:extLst>
              <a:ext uri="{FF2B5EF4-FFF2-40B4-BE49-F238E27FC236}">
                <a16:creationId xmlns:a16="http://schemas.microsoft.com/office/drawing/2014/main" id="{D82230FC-28E5-4AFF-8417-92B49372D3C4}"/>
              </a:ext>
            </a:extLst>
          </p:cNvPr>
          <p:cNvSpPr txBox="1"/>
          <p:nvPr/>
        </p:nvSpPr>
        <p:spPr>
          <a:xfrm>
            <a:off x="2891660" y="1797718"/>
            <a:ext cx="6408677" cy="523220"/>
          </a:xfrm>
          <a:prstGeom prst="rect">
            <a:avLst/>
          </a:prstGeom>
          <a:noFill/>
        </p:spPr>
        <p:txBody>
          <a:bodyPr wrap="none" rtlCol="0">
            <a:spAutoFit/>
          </a:bodyPr>
          <a:lstStyle/>
          <a:p>
            <a:r>
              <a:rPr lang="en-US" sz="2800" dirty="0"/>
              <a:t>Architectural Design Comparison with DDR</a:t>
            </a:r>
          </a:p>
        </p:txBody>
      </p:sp>
      <p:pic>
        <p:nvPicPr>
          <p:cNvPr id="6" name="Picture 5" descr="A close up of a keyboard&#10;&#10;Description automatically generated">
            <a:extLst>
              <a:ext uri="{FF2B5EF4-FFF2-40B4-BE49-F238E27FC236}">
                <a16:creationId xmlns:a16="http://schemas.microsoft.com/office/drawing/2014/main" id="{27DF6EB1-9410-4B85-9792-DFD3848C8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135" y="2479936"/>
            <a:ext cx="4681728" cy="3121152"/>
          </a:xfrm>
          <a:prstGeom prst="rect">
            <a:avLst/>
          </a:prstGeom>
          <a:effectLst>
            <a:softEdge rad="317500"/>
          </a:effectLst>
        </p:spPr>
      </p:pic>
    </p:spTree>
    <p:extLst>
      <p:ext uri="{BB962C8B-B14F-4D97-AF65-F5344CB8AC3E}">
        <p14:creationId xmlns:p14="http://schemas.microsoft.com/office/powerpoint/2010/main" val="45382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7C7ADF-7EEB-461A-8A8B-9CBF2EEEACB8}"/>
              </a:ext>
            </a:extLst>
          </p:cNvPr>
          <p:cNvSpPr txBox="1"/>
          <p:nvPr/>
        </p:nvSpPr>
        <p:spPr>
          <a:xfrm>
            <a:off x="1132515" y="838898"/>
            <a:ext cx="9437615"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Consider a simple test circuit. We drive two data lines simulated as distributed RC elements with inverters. The lower circuit is a traditional push-pull inverter. The upper circuit has a weaker PMOS driver and a 60 ohm (See POD15 specification) resistor to pull the line toward VDDQ. </a:t>
            </a:r>
          </a:p>
        </p:txBody>
      </p:sp>
      <p:pic>
        <p:nvPicPr>
          <p:cNvPr id="6" name="Picture 5" descr="A picture containing screenshot&#10;&#10;Description automatically generated">
            <a:extLst>
              <a:ext uri="{FF2B5EF4-FFF2-40B4-BE49-F238E27FC236}">
                <a16:creationId xmlns:a16="http://schemas.microsoft.com/office/drawing/2014/main" id="{C7186B24-366C-478A-B22F-443754BA1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193" y="2034194"/>
            <a:ext cx="6166257" cy="4643935"/>
          </a:xfrm>
          <a:prstGeom prst="rect">
            <a:avLst/>
          </a:prstGeom>
        </p:spPr>
      </p:pic>
    </p:spTree>
    <p:extLst>
      <p:ext uri="{BB962C8B-B14F-4D97-AF65-F5344CB8AC3E}">
        <p14:creationId xmlns:p14="http://schemas.microsoft.com/office/powerpoint/2010/main" val="90987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7C7ADF-7EEB-461A-8A8B-9CBF2EEEACB8}"/>
              </a:ext>
            </a:extLst>
          </p:cNvPr>
          <p:cNvSpPr txBox="1"/>
          <p:nvPr/>
        </p:nvSpPr>
        <p:spPr>
          <a:xfrm>
            <a:off x="1132515" y="838898"/>
            <a:ext cx="943761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At the simulated low frequency (relative to delay of the transmission line) the static power draw of the POD driver dominates, but note the indicated current transients for V2 are significantly larger.</a:t>
            </a:r>
          </a:p>
        </p:txBody>
      </p:sp>
      <p:pic>
        <p:nvPicPr>
          <p:cNvPr id="3" name="Picture 2" descr="A close up of a map&#10;&#10;Description automatically generated">
            <a:extLst>
              <a:ext uri="{FF2B5EF4-FFF2-40B4-BE49-F238E27FC236}">
                <a16:creationId xmlns:a16="http://schemas.microsoft.com/office/drawing/2014/main" id="{C0AAF140-8D36-4992-9D79-DADFBFA33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745" y="2536450"/>
            <a:ext cx="9262510" cy="3595902"/>
          </a:xfrm>
          <a:prstGeom prst="rect">
            <a:avLst/>
          </a:prstGeom>
        </p:spPr>
      </p:pic>
    </p:spTree>
    <p:extLst>
      <p:ext uri="{BB962C8B-B14F-4D97-AF65-F5344CB8AC3E}">
        <p14:creationId xmlns:p14="http://schemas.microsoft.com/office/powerpoint/2010/main" val="813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7C7ADF-7EEB-461A-8A8B-9CBF2EEEACB8}"/>
              </a:ext>
            </a:extLst>
          </p:cNvPr>
          <p:cNvSpPr txBox="1"/>
          <p:nvPr/>
        </p:nvSpPr>
        <p:spPr>
          <a:xfrm>
            <a:off x="1132515" y="838898"/>
            <a:ext cx="943761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To simulate the high frequencies in a memory bus we increase the clock frequency and also increase the RC delay through the transmission line.</a:t>
            </a:r>
          </a:p>
        </p:txBody>
      </p:sp>
      <p:pic>
        <p:nvPicPr>
          <p:cNvPr id="3" name="Picture 2" descr="A screenshot of a cell phone&#10;&#10;Description automatically generated">
            <a:extLst>
              <a:ext uri="{FF2B5EF4-FFF2-40B4-BE49-F238E27FC236}">
                <a16:creationId xmlns:a16="http://schemas.microsoft.com/office/drawing/2014/main" id="{A72DC29D-7CDD-4808-B80D-AB3695230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777" y="1750663"/>
            <a:ext cx="6729089" cy="4930695"/>
          </a:xfrm>
          <a:prstGeom prst="rect">
            <a:avLst/>
          </a:prstGeom>
        </p:spPr>
      </p:pic>
    </p:spTree>
    <p:extLst>
      <p:ext uri="{BB962C8B-B14F-4D97-AF65-F5344CB8AC3E}">
        <p14:creationId xmlns:p14="http://schemas.microsoft.com/office/powerpoint/2010/main" val="347705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7C7ADF-7EEB-461A-8A8B-9CBF2EEEACB8}"/>
              </a:ext>
            </a:extLst>
          </p:cNvPr>
          <p:cNvSpPr txBox="1"/>
          <p:nvPr/>
        </p:nvSpPr>
        <p:spPr>
          <a:xfrm>
            <a:off x="1132515" y="838898"/>
            <a:ext cx="943761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 this simulation we see that the output swing is slightly larger peak-to-peak for the push-pull driver, yet we finally have a smaller current draw (and thus power dissipation) for the POD driver.</a:t>
            </a:r>
          </a:p>
        </p:txBody>
      </p:sp>
      <p:pic>
        <p:nvPicPr>
          <p:cNvPr id="3" name="Picture 2">
            <a:extLst>
              <a:ext uri="{FF2B5EF4-FFF2-40B4-BE49-F238E27FC236}">
                <a16:creationId xmlns:a16="http://schemas.microsoft.com/office/drawing/2014/main" id="{C0AAF140-8D36-4992-9D79-DADFBFA337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232" y="2620340"/>
            <a:ext cx="8301282" cy="3595902"/>
          </a:xfrm>
          <a:prstGeom prst="rect">
            <a:avLst/>
          </a:prstGeom>
        </p:spPr>
      </p:pic>
      <p:graphicFrame>
        <p:nvGraphicFramePr>
          <p:cNvPr id="2" name="Table 4">
            <a:extLst>
              <a:ext uri="{FF2B5EF4-FFF2-40B4-BE49-F238E27FC236}">
                <a16:creationId xmlns:a16="http://schemas.microsoft.com/office/drawing/2014/main" id="{38E92F0C-929F-4E0B-B116-FA1836293831}"/>
              </a:ext>
            </a:extLst>
          </p:cNvPr>
          <p:cNvGraphicFramePr>
            <a:graphicFrameLocks noGrp="1"/>
          </p:cNvGraphicFramePr>
          <p:nvPr>
            <p:extLst>
              <p:ext uri="{D42A27DB-BD31-4B8C-83A1-F6EECF244321}">
                <p14:modId xmlns:p14="http://schemas.microsoft.com/office/powerpoint/2010/main" val="2719191702"/>
              </p:ext>
            </p:extLst>
          </p:nvPr>
        </p:nvGraphicFramePr>
        <p:xfrm>
          <a:off x="9236278" y="3788287"/>
          <a:ext cx="2484074" cy="1228567"/>
        </p:xfrm>
        <a:graphic>
          <a:graphicData uri="http://schemas.openxmlformats.org/drawingml/2006/table">
            <a:tbl>
              <a:tblPr firstRow="1" bandRow="1">
                <a:tableStyleId>{5C22544A-7EE6-4342-B048-85BDC9FD1C3A}</a:tableStyleId>
              </a:tblPr>
              <a:tblGrid>
                <a:gridCol w="1242037">
                  <a:extLst>
                    <a:ext uri="{9D8B030D-6E8A-4147-A177-3AD203B41FA5}">
                      <a16:colId xmlns:a16="http://schemas.microsoft.com/office/drawing/2014/main" val="4092785001"/>
                    </a:ext>
                  </a:extLst>
                </a:gridCol>
                <a:gridCol w="1242037">
                  <a:extLst>
                    <a:ext uri="{9D8B030D-6E8A-4147-A177-3AD203B41FA5}">
                      <a16:colId xmlns:a16="http://schemas.microsoft.com/office/drawing/2014/main" val="2603329604"/>
                    </a:ext>
                  </a:extLst>
                </a:gridCol>
              </a:tblGrid>
              <a:tr h="597899">
                <a:tc>
                  <a:txBody>
                    <a:bodyPr/>
                    <a:lstStyle/>
                    <a:p>
                      <a:pPr algn="ctr"/>
                      <a:r>
                        <a:rPr lang="en-US" dirty="0"/>
                        <a:t>Average</a:t>
                      </a:r>
                    </a:p>
                    <a:p>
                      <a:pPr algn="ctr"/>
                      <a:r>
                        <a:rPr lang="en-US" dirty="0"/>
                        <a:t>-I(V2)</a:t>
                      </a:r>
                    </a:p>
                  </a:txBody>
                  <a:tcPr/>
                </a:tc>
                <a:tc>
                  <a:txBody>
                    <a:bodyPr/>
                    <a:lstStyle/>
                    <a:p>
                      <a:pPr algn="ctr"/>
                      <a:r>
                        <a:rPr lang="en-US" dirty="0"/>
                        <a:t>Average</a:t>
                      </a:r>
                    </a:p>
                    <a:p>
                      <a:pPr algn="ctr"/>
                      <a:r>
                        <a:rPr lang="en-US" dirty="0"/>
                        <a:t>-I(V_POD)</a:t>
                      </a:r>
                    </a:p>
                  </a:txBody>
                  <a:tcPr/>
                </a:tc>
                <a:extLst>
                  <a:ext uri="{0D108BD9-81ED-4DB2-BD59-A6C34878D82A}">
                    <a16:rowId xmlns:a16="http://schemas.microsoft.com/office/drawing/2014/main" val="2779998512"/>
                  </a:ext>
                </a:extLst>
              </a:tr>
              <a:tr h="588487">
                <a:tc>
                  <a:txBody>
                    <a:bodyPr/>
                    <a:lstStyle/>
                    <a:p>
                      <a:pPr algn="ctr"/>
                      <a:r>
                        <a:rPr lang="en-US" dirty="0"/>
                        <a:t>2.405mA</a:t>
                      </a:r>
                    </a:p>
                  </a:txBody>
                  <a:tcPr/>
                </a:tc>
                <a:tc>
                  <a:txBody>
                    <a:bodyPr/>
                    <a:lstStyle/>
                    <a:p>
                      <a:pPr algn="ctr"/>
                      <a:r>
                        <a:rPr lang="en-US" dirty="0"/>
                        <a:t>2.3128mA</a:t>
                      </a:r>
                    </a:p>
                  </a:txBody>
                  <a:tcPr/>
                </a:tc>
                <a:extLst>
                  <a:ext uri="{0D108BD9-81ED-4DB2-BD59-A6C34878D82A}">
                    <a16:rowId xmlns:a16="http://schemas.microsoft.com/office/drawing/2014/main" val="2756204292"/>
                  </a:ext>
                </a:extLst>
              </a:tr>
            </a:tbl>
          </a:graphicData>
        </a:graphic>
      </p:graphicFrame>
    </p:spTree>
    <p:extLst>
      <p:ext uri="{BB962C8B-B14F-4D97-AF65-F5344CB8AC3E}">
        <p14:creationId xmlns:p14="http://schemas.microsoft.com/office/powerpoint/2010/main" val="334249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6" y="347470"/>
            <a:ext cx="10515600" cy="1154760"/>
          </a:xfrm>
        </p:spPr>
        <p:txBody>
          <a:bodyPr/>
          <a:lstStyle/>
          <a:p>
            <a:pPr algn="ctr"/>
            <a:r>
              <a:rPr lang="en-US" dirty="0">
                <a:latin typeface="AR CENA" panose="02000000000000000000" pitchFamily="2" charset="0"/>
              </a:rPr>
              <a:t>Shared Technology</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80" y="1859339"/>
            <a:ext cx="9293792"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clear from reading [14], the voluminous standard document, that there are many small features of GDDR5 that are useful in practical </a:t>
            </a:r>
            <a:r>
              <a:rPr lang="en-US" dirty="0">
                <a:solidFill>
                  <a:prstClr val="black"/>
                </a:solidFill>
                <a:latin typeface="Calibri" panose="020F0502020204030204"/>
              </a:rPr>
              <a:t>circuits while being sparsely documented. Many of these features are also used by DDR memory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One example is the variable drive strength of the buffers driving the data lines. This has been a feature of memory since at least the DDR2 standard, yet is difficult to understand. Presumably this allows power savings when system design allows that margin.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After being initialized the chips must apparently undergo a “training”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sequenc</a:t>
            </a:r>
            <a:r>
              <a:rPr lang="en-US" dirty="0">
                <a:solidFill>
                  <a:prstClr val="black"/>
                </a:solidFill>
                <a:latin typeface="Calibri" panose="020F0502020204030204"/>
              </a:rPr>
              <a:t>e (at least for high frequency operation). From page 16 we learn that “Due to the high data rates of GDDR5, it is recommended that the interfaces be trained to operate with the optimal timings.” This is apparently an effort to synchronize signals times with associated clocks (e.g., WCK). Given the variable path length of traces in actual circuits, as well as variations from one circuit to the next, the necessity of this is quite understandable. What is less clear is how this is actually implemented. Presumably a programmable delay line is used internally to temporally offset the signals on different pins.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42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5A60-35B4-454E-92BF-9A485EAF2D32}"/>
              </a:ext>
            </a:extLst>
          </p:cNvPr>
          <p:cNvSpPr>
            <a:spLocks noGrp="1"/>
          </p:cNvSpPr>
          <p:nvPr>
            <p:ph type="title"/>
          </p:nvPr>
        </p:nvSpPr>
        <p:spPr>
          <a:xfrm>
            <a:off x="838200" y="226503"/>
            <a:ext cx="10515600" cy="889233"/>
          </a:xfrm>
        </p:spPr>
        <p:txBody>
          <a:bodyPr>
            <a:normAutofit fontScale="90000"/>
          </a:bodyPr>
          <a:lstStyle/>
          <a:p>
            <a:pPr algn="ctr"/>
            <a:r>
              <a:rPr lang="en-US" dirty="0">
                <a:latin typeface="AR CENA" panose="02000000000000000000" pitchFamily="2" charset="0"/>
              </a:rPr>
              <a:t>References</a:t>
            </a:r>
          </a:p>
        </p:txBody>
      </p:sp>
      <p:sp>
        <p:nvSpPr>
          <p:cNvPr id="4" name="TextBox 3">
            <a:extLst>
              <a:ext uri="{FF2B5EF4-FFF2-40B4-BE49-F238E27FC236}">
                <a16:creationId xmlns:a16="http://schemas.microsoft.com/office/drawing/2014/main" id="{E5079539-7F67-4A41-B414-9E570B7462ED}"/>
              </a:ext>
            </a:extLst>
          </p:cNvPr>
          <p:cNvSpPr txBox="1"/>
          <p:nvPr/>
        </p:nvSpPr>
        <p:spPr>
          <a:xfrm>
            <a:off x="838200" y="1359016"/>
            <a:ext cx="10385570" cy="4801314"/>
          </a:xfrm>
          <a:prstGeom prst="rect">
            <a:avLst/>
          </a:prstGeom>
          <a:noFill/>
        </p:spPr>
        <p:txBody>
          <a:bodyPr wrap="square" rtlCol="0">
            <a:spAutoFit/>
          </a:bodyPr>
          <a:lstStyle/>
          <a:p>
            <a:r>
              <a:rPr lang="en-US" dirty="0"/>
              <a:t>[1] https://www.samsung.com/semiconductor/newsroom/news-events/samsung-electronics-comes-out-with-super-fast-16m-ddr-sgrams/ </a:t>
            </a:r>
          </a:p>
          <a:p>
            <a:endParaRPr lang="en-US" dirty="0"/>
          </a:p>
          <a:p>
            <a:r>
              <a:rPr lang="en-US" dirty="0"/>
              <a:t>[2] </a:t>
            </a:r>
            <a:r>
              <a:rPr lang="en-US" dirty="0">
                <a:hlinkClick r:id="rId2"/>
              </a:rPr>
              <a:t>http://www.danielsevo.com/hocg/hocg_1990.htm</a:t>
            </a:r>
            <a:endParaRPr lang="en-US" dirty="0"/>
          </a:p>
          <a:p>
            <a:endParaRPr lang="en-US" dirty="0"/>
          </a:p>
          <a:p>
            <a:r>
              <a:rPr lang="en-US" dirty="0"/>
              <a:t>[3] </a:t>
            </a:r>
            <a:r>
              <a:rPr lang="en-US" dirty="0">
                <a:hlinkClick r:id="rId3"/>
              </a:rPr>
              <a:t>http://www.seasip.info/VintagePC/mda.html Accessed 5/2/20</a:t>
            </a:r>
            <a:r>
              <a:rPr lang="en-US" dirty="0"/>
              <a:t>.</a:t>
            </a:r>
          </a:p>
          <a:p>
            <a:endParaRPr lang="en-US" dirty="0"/>
          </a:p>
          <a:p>
            <a:r>
              <a:rPr lang="en-US" dirty="0"/>
              <a:t>[4] "Understanding DDR SDRAM memory choices“ https://www.techdesignforums.com/practice/technique/understanding-ddr-sdram-memory-choices/ Accessed 5/2/20.</a:t>
            </a:r>
          </a:p>
          <a:p>
            <a:endParaRPr lang="en-US" dirty="0"/>
          </a:p>
          <a:p>
            <a:r>
              <a:rPr lang="en-US" dirty="0"/>
              <a:t>[5] "AMD Radeon RX 5700 XT and Radeon RX 5700 Review: New Prices Keep Navi In The Game" </a:t>
            </a:r>
            <a:r>
              <a:rPr lang="en-US" dirty="0">
                <a:hlinkClick r:id="rId4"/>
              </a:rPr>
              <a:t>https://www.tomshardware.com/reviews/amd-radeon-rx_5700-rx_5700_xt,6216.html</a:t>
            </a:r>
            <a:endParaRPr lang="en-US" dirty="0"/>
          </a:p>
          <a:p>
            <a:endParaRPr lang="en-US" dirty="0"/>
          </a:p>
          <a:p>
            <a:r>
              <a:rPr lang="en-US" dirty="0"/>
              <a:t>[6] Samsung 8Gb GDDR5 chip. </a:t>
            </a:r>
            <a:r>
              <a:rPr lang="en-US" dirty="0">
                <a:hlinkClick r:id="rId5"/>
              </a:rPr>
              <a:t>https://www.samsung.com/semiconductor/dram/gddr5/K4G80325FC-HC25/</a:t>
            </a:r>
            <a:endParaRPr lang="en-US" dirty="0"/>
          </a:p>
          <a:p>
            <a:endParaRPr lang="en-US" dirty="0"/>
          </a:p>
          <a:p>
            <a:r>
              <a:rPr lang="en-US" dirty="0"/>
              <a:t>[7] PS4 specs. https://www.playstation.com/en-gb/explore/ps4/tech-specs/</a:t>
            </a:r>
          </a:p>
        </p:txBody>
      </p:sp>
    </p:spTree>
    <p:extLst>
      <p:ext uri="{BB962C8B-B14F-4D97-AF65-F5344CB8AC3E}">
        <p14:creationId xmlns:p14="http://schemas.microsoft.com/office/powerpoint/2010/main" val="350706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79539-7F67-4A41-B414-9E570B7462ED}"/>
              </a:ext>
            </a:extLst>
          </p:cNvPr>
          <p:cNvSpPr txBox="1"/>
          <p:nvPr/>
        </p:nvSpPr>
        <p:spPr>
          <a:xfrm>
            <a:off x="838200" y="1208015"/>
            <a:ext cx="10385570" cy="4247317"/>
          </a:xfrm>
          <a:prstGeom prst="rect">
            <a:avLst/>
          </a:prstGeom>
          <a:noFill/>
        </p:spPr>
        <p:txBody>
          <a:bodyPr wrap="square" rtlCol="0">
            <a:spAutoFit/>
          </a:bodyPr>
          <a:lstStyle/>
          <a:p>
            <a:r>
              <a:rPr lang="en-US" dirty="0"/>
              <a:t>[8] DDR standard history. </a:t>
            </a:r>
            <a:r>
              <a:rPr lang="en-US" dirty="0">
                <a:hlinkClick r:id="rId2"/>
              </a:rPr>
              <a:t>https://en.wikipedia.org/wiki/DDR_SDRAM</a:t>
            </a:r>
            <a:endParaRPr lang="en-US" dirty="0"/>
          </a:p>
          <a:p>
            <a:endParaRPr lang="en-US" dirty="0"/>
          </a:p>
          <a:p>
            <a:r>
              <a:rPr lang="en-US" dirty="0"/>
              <a:t>[9] DDR5 still under development. </a:t>
            </a:r>
            <a:r>
              <a:rPr lang="en-US" dirty="0">
                <a:hlinkClick r:id="rId3"/>
              </a:rPr>
              <a:t>https://www.jedec.org/category/technology-focus-area/main-memory-ddr3-ddr4-sdram Accessed 5/4/2020</a:t>
            </a:r>
            <a:r>
              <a:rPr lang="en-US" dirty="0"/>
              <a:t>.</a:t>
            </a:r>
          </a:p>
          <a:p>
            <a:endParaRPr lang="en-US" dirty="0"/>
          </a:p>
          <a:p>
            <a:r>
              <a:rPr lang="en-US" dirty="0"/>
              <a:t>[10] </a:t>
            </a:r>
            <a:r>
              <a:rPr lang="en-US" dirty="0">
                <a:hlinkClick r:id="rId4"/>
              </a:rPr>
              <a:t>https://news.samsung.com/global/samsung-now-mass-producing-industrys-first-2nd-generation-10-nanometer-class-dram</a:t>
            </a:r>
            <a:endParaRPr lang="en-US" dirty="0"/>
          </a:p>
          <a:p>
            <a:endParaRPr lang="en-US" dirty="0"/>
          </a:p>
          <a:p>
            <a:r>
              <a:rPr lang="en-US" dirty="0"/>
              <a:t>[11] </a:t>
            </a:r>
            <a:r>
              <a:rPr lang="en-US" dirty="0">
                <a:hlinkClick r:id="rId5"/>
              </a:rPr>
              <a:t>https://en.wikipedia.org/wiki/DDR2_SDRAM</a:t>
            </a:r>
            <a:endParaRPr lang="en-US" dirty="0"/>
          </a:p>
          <a:p>
            <a:endParaRPr lang="en-US" dirty="0"/>
          </a:p>
          <a:p>
            <a:r>
              <a:rPr lang="en-US" dirty="0"/>
              <a:t>[12] </a:t>
            </a:r>
            <a:r>
              <a:rPr lang="en-US" dirty="0">
                <a:hlinkClick r:id="rId6"/>
              </a:rPr>
              <a:t>https://en.wikipedia.org/wiki/GDDR4_SDRAM</a:t>
            </a:r>
            <a:endParaRPr lang="en-US" dirty="0"/>
          </a:p>
          <a:p>
            <a:endParaRPr lang="en-US" dirty="0"/>
          </a:p>
          <a:p>
            <a:r>
              <a:rPr lang="en-US" dirty="0"/>
              <a:t>[13] POD15 standard document. </a:t>
            </a:r>
            <a:r>
              <a:rPr lang="en-US" dirty="0">
                <a:hlinkClick r:id="rId7"/>
              </a:rPr>
              <a:t>https://www.jedec.org/system/files/docs/JESD8-20A.pdf</a:t>
            </a:r>
            <a:endParaRPr lang="en-US" dirty="0"/>
          </a:p>
          <a:p>
            <a:endParaRPr lang="en-US" dirty="0"/>
          </a:p>
          <a:p>
            <a:r>
              <a:rPr lang="en-US" dirty="0"/>
              <a:t>[14] JEDEC Standard for GDDR5 (JESD212C) https://www.jedec.org/standards-documents/docs/jesd212c</a:t>
            </a:r>
          </a:p>
        </p:txBody>
      </p:sp>
    </p:spTree>
    <p:extLst>
      <p:ext uri="{BB962C8B-B14F-4D97-AF65-F5344CB8AC3E}">
        <p14:creationId xmlns:p14="http://schemas.microsoft.com/office/powerpoint/2010/main" val="1975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5" y="171301"/>
            <a:ext cx="10515600" cy="1154760"/>
          </a:xfrm>
        </p:spPr>
        <p:txBody>
          <a:bodyPr/>
          <a:lstStyle/>
          <a:p>
            <a:pPr algn="ctr"/>
            <a:r>
              <a:rPr lang="en-US" dirty="0">
                <a:latin typeface="AR CENA" panose="02000000000000000000" pitchFamily="2" charset="0"/>
              </a:rPr>
              <a:t>The History of GDDR</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79" y="1448278"/>
            <a:ext cx="913561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Graphics DDR SDRAM, or GDDR, is a type of DRAM that is optimized for high bandwidth at the expense of other characteristics such as latency.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Throughout the history of computing specialized chip have been designed with specific features to improve performance in specific workloads. In the 1980s the display driver circuitry was little more than a block of memory that would output characters or pixels to the screen.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Typical resolutions were small, the original IBM Monochrome Display Adapter had a theoretical resolution of 720x350 and 4kB for the display buffer but could only output text characters contained in a ROM chip. [3]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1990s graphics adapters started becoming more complex, supporting hardware acceleration of common bitmap block transfer operations (“</a:t>
            </a:r>
            <a:r>
              <a:rPr lang="en-US" dirty="0" err="1"/>
              <a:t>blitting</a:t>
            </a:r>
            <a:r>
              <a:rPr lang="en-US" dirty="0"/>
              <a:t>”). As graphics processing became increasingly separated from the CPU the peculiar demands of storing texture data led to specialized memory requirements.</a:t>
            </a:r>
          </a:p>
        </p:txBody>
      </p:sp>
    </p:spTree>
    <p:extLst>
      <p:ext uri="{BB962C8B-B14F-4D97-AF65-F5344CB8AC3E}">
        <p14:creationId xmlns:p14="http://schemas.microsoft.com/office/powerpoint/2010/main" val="111977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5" y="322303"/>
            <a:ext cx="10515600" cy="1154760"/>
          </a:xfrm>
        </p:spPr>
        <p:txBody>
          <a:bodyPr>
            <a:normAutofit/>
          </a:bodyPr>
          <a:lstStyle/>
          <a:p>
            <a:pPr algn="ctr"/>
            <a:r>
              <a:rPr lang="en-US" sz="4800" dirty="0">
                <a:latin typeface="AR CENA" panose="02000000000000000000" pitchFamily="2" charset="0"/>
              </a:rPr>
              <a:t>1998: First Chip Released</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80" y="1859339"/>
            <a:ext cx="9135611" cy="3416320"/>
          </a:xfrm>
          <a:prstGeom prst="rect">
            <a:avLst/>
          </a:prstGeom>
          <a:noFill/>
        </p:spPr>
        <p:txBody>
          <a:bodyPr wrap="square" rtlCol="0">
            <a:spAutoFit/>
          </a:bodyPr>
          <a:lstStyle/>
          <a:p>
            <a:pPr marL="285750" lvl="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Samsung released a DRAM </a:t>
            </a:r>
            <a:r>
              <a:rPr lang="en-US" dirty="0">
                <a:solidFill>
                  <a:prstClr val="black"/>
                </a:solidFill>
              </a:rPr>
              <a:t>chip in 1998 of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was known at the time as SGRAM (Synchronous Graphics RAM) that became the predecessor to today’s GDDR.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GDDR smoothly developed from the existing DRAM technology and is similar enough that either type can be used for graphics or general purpose memory.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example, many systems today have integrated GPUs that use the system memory (e.g., DDR3) to store data for 3D graphics.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Conversely, the Play Station 4 uses 8GB of GDDR5 memory as a pool for both CPU and GPU. [7]</a:t>
            </a: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04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5" y="322303"/>
            <a:ext cx="10515600" cy="1154760"/>
          </a:xfrm>
        </p:spPr>
        <p:txBody>
          <a:bodyPr>
            <a:normAutofit/>
          </a:bodyPr>
          <a:lstStyle/>
          <a:p>
            <a:pPr algn="ctr"/>
            <a:r>
              <a:rPr lang="en-US" sz="4800" dirty="0">
                <a:latin typeface="AR CENA" panose="02000000000000000000" pitchFamily="2" charset="0"/>
              </a:rPr>
              <a:t>2000s: Steady Development</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79" y="2345900"/>
            <a:ext cx="9135611" cy="2862322"/>
          </a:xfrm>
          <a:prstGeom prst="rect">
            <a:avLst/>
          </a:prstGeom>
          <a:noFill/>
        </p:spPr>
        <p:txBody>
          <a:bodyPr wrap="square" rtlCol="0">
            <a:spAutoFit/>
          </a:bodyPr>
          <a:lstStyle/>
          <a:p>
            <a:pPr marL="285750" lvl="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GDDR standard developed in parallel with the standard DDR SDRAM. General trends visible over the last two decades include a decrease in supply voltage, a large increase in bandwidth per pin, and various power saving strategies such as DBI (Data Bus Inversion) and POD (Pseudo Open Drain) technologies.</a:t>
            </a:r>
          </a:p>
          <a:p>
            <a:pPr marL="285750" lvl="0" indent="-285750">
              <a:buFont typeface="Arial" panose="020B0604020202020204" pitchFamily="34" charset="0"/>
              <a:buChar char="•"/>
            </a:pPr>
            <a:endParaRPr lang="en-US" dirty="0">
              <a:solidFill>
                <a:prstClr val="black"/>
              </a:solidFill>
              <a:latin typeface="Calibri" panose="020F0502020204030204"/>
            </a:endParaRPr>
          </a:p>
          <a:p>
            <a:pPr marL="285750" lvl="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 technology also played an important role, just as with CPUs. Current DRAM is manufactured on nodes below 20nm [10].</a:t>
            </a:r>
          </a:p>
          <a:p>
            <a:pPr marL="285750" lvl="0" indent="-285750">
              <a:buFont typeface="Arial" panose="020B0604020202020204" pitchFamily="34" charset="0"/>
              <a:buChar char="•"/>
            </a:pPr>
            <a:endParaRPr lang="en-US" dirty="0">
              <a:solidFill>
                <a:prstClr val="black"/>
              </a:solidFill>
              <a:latin typeface="Calibri" panose="020F0502020204030204"/>
            </a:endParaRPr>
          </a:p>
          <a:p>
            <a:pPr marL="285750" lvl="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presentation will focus on DDR3 and GDDR5, which were both very successful contemporaneous technologies around 2015.</a:t>
            </a:r>
          </a:p>
        </p:txBody>
      </p:sp>
    </p:spTree>
    <p:extLst>
      <p:ext uri="{BB962C8B-B14F-4D97-AF65-F5344CB8AC3E}">
        <p14:creationId xmlns:p14="http://schemas.microsoft.com/office/powerpoint/2010/main" val="54717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AC07B4DA-6875-477E-BB21-573B5B974CC0}"/>
              </a:ext>
            </a:extLst>
          </p:cNvPr>
          <p:cNvGraphicFramePr>
            <a:graphicFrameLocks noGrp="1"/>
          </p:cNvGraphicFramePr>
          <p:nvPr>
            <p:extLst>
              <p:ext uri="{D42A27DB-BD31-4B8C-83A1-F6EECF244321}">
                <p14:modId xmlns:p14="http://schemas.microsoft.com/office/powerpoint/2010/main" val="2885280997"/>
              </p:ext>
            </p:extLst>
          </p:nvPr>
        </p:nvGraphicFramePr>
        <p:xfrm>
          <a:off x="2031999" y="2795772"/>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1116342"/>
                    </a:ext>
                  </a:extLst>
                </a:gridCol>
                <a:gridCol w="2709333">
                  <a:extLst>
                    <a:ext uri="{9D8B030D-6E8A-4147-A177-3AD203B41FA5}">
                      <a16:colId xmlns:a16="http://schemas.microsoft.com/office/drawing/2014/main" val="2141244209"/>
                    </a:ext>
                  </a:extLst>
                </a:gridCol>
                <a:gridCol w="2709333">
                  <a:extLst>
                    <a:ext uri="{9D8B030D-6E8A-4147-A177-3AD203B41FA5}">
                      <a16:colId xmlns:a16="http://schemas.microsoft.com/office/drawing/2014/main" val="1472433600"/>
                    </a:ext>
                  </a:extLst>
                </a:gridCol>
              </a:tblGrid>
              <a:tr h="370840">
                <a:tc>
                  <a:txBody>
                    <a:bodyPr/>
                    <a:lstStyle/>
                    <a:p>
                      <a:endParaRPr lang="en-US"/>
                    </a:p>
                  </a:txBody>
                  <a:tcPr/>
                </a:tc>
                <a:tc>
                  <a:txBody>
                    <a:bodyPr/>
                    <a:lstStyle/>
                    <a:p>
                      <a:pPr algn="ctr"/>
                      <a:r>
                        <a:rPr lang="en-US" dirty="0"/>
                        <a:t>Release Date</a:t>
                      </a:r>
                    </a:p>
                  </a:txBody>
                  <a:tcPr/>
                </a:tc>
                <a:tc>
                  <a:txBody>
                    <a:bodyPr/>
                    <a:lstStyle/>
                    <a:p>
                      <a:pPr algn="ctr"/>
                      <a:r>
                        <a:rPr lang="en-US" dirty="0"/>
                        <a:t>Notes</a:t>
                      </a:r>
                    </a:p>
                  </a:txBody>
                  <a:tcPr/>
                </a:tc>
                <a:extLst>
                  <a:ext uri="{0D108BD9-81ED-4DB2-BD59-A6C34878D82A}">
                    <a16:rowId xmlns:a16="http://schemas.microsoft.com/office/drawing/2014/main" val="37586177"/>
                  </a:ext>
                </a:extLst>
              </a:tr>
              <a:tr h="370840">
                <a:tc>
                  <a:txBody>
                    <a:bodyPr/>
                    <a:lstStyle/>
                    <a:p>
                      <a:pPr algn="ctr"/>
                      <a:r>
                        <a:rPr lang="en-US" dirty="0"/>
                        <a:t>DDR</a:t>
                      </a:r>
                    </a:p>
                  </a:txBody>
                  <a:tcPr/>
                </a:tc>
                <a:tc>
                  <a:txBody>
                    <a:bodyPr/>
                    <a:lstStyle/>
                    <a:p>
                      <a:pPr algn="ctr"/>
                      <a:r>
                        <a:rPr lang="en-US" dirty="0"/>
                        <a:t>2000</a:t>
                      </a:r>
                    </a:p>
                  </a:txBody>
                  <a:tcPr/>
                </a:tc>
                <a:tc>
                  <a:txBody>
                    <a:bodyPr/>
                    <a:lstStyle/>
                    <a:p>
                      <a:pPr algn="ctr"/>
                      <a:endParaRPr lang="en-US"/>
                    </a:p>
                  </a:txBody>
                  <a:tcPr/>
                </a:tc>
                <a:extLst>
                  <a:ext uri="{0D108BD9-81ED-4DB2-BD59-A6C34878D82A}">
                    <a16:rowId xmlns:a16="http://schemas.microsoft.com/office/drawing/2014/main" val="1987703601"/>
                  </a:ext>
                </a:extLst>
              </a:tr>
              <a:tr h="370840">
                <a:tc>
                  <a:txBody>
                    <a:bodyPr/>
                    <a:lstStyle/>
                    <a:p>
                      <a:pPr algn="ctr"/>
                      <a:r>
                        <a:rPr lang="en-US" dirty="0"/>
                        <a:t>DDR2</a:t>
                      </a:r>
                    </a:p>
                  </a:txBody>
                  <a:tcPr/>
                </a:tc>
                <a:tc>
                  <a:txBody>
                    <a:bodyPr/>
                    <a:lstStyle/>
                    <a:p>
                      <a:pPr algn="ctr"/>
                      <a:r>
                        <a:rPr lang="en-US" dirty="0"/>
                        <a:t>2003 (Standardized)</a:t>
                      </a:r>
                    </a:p>
                  </a:txBody>
                  <a:tcPr/>
                </a:tc>
                <a:tc>
                  <a:txBody>
                    <a:bodyPr/>
                    <a:lstStyle/>
                    <a:p>
                      <a:pPr algn="ctr"/>
                      <a:r>
                        <a:rPr lang="en-US" dirty="0"/>
                        <a:t>First produced by Samsung</a:t>
                      </a:r>
                    </a:p>
                  </a:txBody>
                  <a:tcPr/>
                </a:tc>
                <a:extLst>
                  <a:ext uri="{0D108BD9-81ED-4DB2-BD59-A6C34878D82A}">
                    <a16:rowId xmlns:a16="http://schemas.microsoft.com/office/drawing/2014/main" val="1775307172"/>
                  </a:ext>
                </a:extLst>
              </a:tr>
              <a:tr h="370840">
                <a:tc>
                  <a:txBody>
                    <a:bodyPr/>
                    <a:lstStyle/>
                    <a:p>
                      <a:pPr algn="ctr"/>
                      <a:r>
                        <a:rPr lang="en-US" dirty="0"/>
                        <a:t>DDR3</a:t>
                      </a:r>
                    </a:p>
                  </a:txBody>
                  <a:tcPr/>
                </a:tc>
                <a:tc>
                  <a:txBody>
                    <a:bodyPr/>
                    <a:lstStyle/>
                    <a:p>
                      <a:pPr algn="ctr"/>
                      <a:r>
                        <a:rPr lang="en-US" dirty="0"/>
                        <a:t>2007</a:t>
                      </a:r>
                    </a:p>
                  </a:txBody>
                  <a:tcPr/>
                </a:tc>
                <a:tc>
                  <a:txBody>
                    <a:bodyPr/>
                    <a:lstStyle/>
                    <a:p>
                      <a:pPr algn="ctr"/>
                      <a:endParaRPr lang="en-US" dirty="0"/>
                    </a:p>
                  </a:txBody>
                  <a:tcPr/>
                </a:tc>
                <a:extLst>
                  <a:ext uri="{0D108BD9-81ED-4DB2-BD59-A6C34878D82A}">
                    <a16:rowId xmlns:a16="http://schemas.microsoft.com/office/drawing/2014/main" val="2288650030"/>
                  </a:ext>
                </a:extLst>
              </a:tr>
              <a:tr h="370840">
                <a:tc>
                  <a:txBody>
                    <a:bodyPr/>
                    <a:lstStyle/>
                    <a:p>
                      <a:pPr algn="ctr"/>
                      <a:r>
                        <a:rPr lang="en-US" dirty="0"/>
                        <a:t>DDR4</a:t>
                      </a:r>
                    </a:p>
                  </a:txBody>
                  <a:tcPr/>
                </a:tc>
                <a:tc>
                  <a:txBody>
                    <a:bodyPr/>
                    <a:lstStyle/>
                    <a:p>
                      <a:pPr algn="ctr"/>
                      <a:r>
                        <a:rPr lang="en-US" dirty="0"/>
                        <a:t>2014</a:t>
                      </a:r>
                    </a:p>
                  </a:txBody>
                  <a:tcPr/>
                </a:tc>
                <a:tc>
                  <a:txBody>
                    <a:bodyPr/>
                    <a:lstStyle/>
                    <a:p>
                      <a:pPr algn="ctr"/>
                      <a:endParaRPr lang="en-US" dirty="0"/>
                    </a:p>
                  </a:txBody>
                  <a:tcPr/>
                </a:tc>
                <a:extLst>
                  <a:ext uri="{0D108BD9-81ED-4DB2-BD59-A6C34878D82A}">
                    <a16:rowId xmlns:a16="http://schemas.microsoft.com/office/drawing/2014/main" val="2338381300"/>
                  </a:ext>
                </a:extLst>
              </a:tr>
              <a:tr h="370840">
                <a:tc>
                  <a:txBody>
                    <a:bodyPr/>
                    <a:lstStyle/>
                    <a:p>
                      <a:pPr algn="ctr"/>
                      <a:r>
                        <a:rPr lang="en-US" dirty="0"/>
                        <a:t>DDR5</a:t>
                      </a:r>
                    </a:p>
                  </a:txBody>
                  <a:tcPr/>
                </a:tc>
                <a:tc>
                  <a:txBody>
                    <a:bodyPr/>
                    <a:lstStyle/>
                    <a:p>
                      <a:pPr algn="ctr"/>
                      <a:r>
                        <a:rPr lang="en-US" dirty="0"/>
                        <a:t>2020?</a:t>
                      </a:r>
                    </a:p>
                  </a:txBody>
                  <a:tcPr/>
                </a:tc>
                <a:tc>
                  <a:txBody>
                    <a:bodyPr/>
                    <a:lstStyle/>
                    <a:p>
                      <a:pPr algn="ctr"/>
                      <a:endParaRPr lang="en-US" dirty="0"/>
                    </a:p>
                  </a:txBody>
                  <a:tcPr/>
                </a:tc>
                <a:extLst>
                  <a:ext uri="{0D108BD9-81ED-4DB2-BD59-A6C34878D82A}">
                    <a16:rowId xmlns:a16="http://schemas.microsoft.com/office/drawing/2014/main" val="2874826214"/>
                  </a:ext>
                </a:extLst>
              </a:tr>
            </a:tbl>
          </a:graphicData>
        </a:graphic>
      </p:graphicFrame>
      <p:sp>
        <p:nvSpPr>
          <p:cNvPr id="6" name="Title 5">
            <a:extLst>
              <a:ext uri="{FF2B5EF4-FFF2-40B4-BE49-F238E27FC236}">
                <a16:creationId xmlns:a16="http://schemas.microsoft.com/office/drawing/2014/main" id="{BB6604F1-80AA-45F7-93F0-DFEB9A2B510A}"/>
              </a:ext>
            </a:extLst>
          </p:cNvPr>
          <p:cNvSpPr>
            <a:spLocks noGrp="1"/>
          </p:cNvSpPr>
          <p:nvPr>
            <p:ph type="title"/>
          </p:nvPr>
        </p:nvSpPr>
        <p:spPr>
          <a:xfrm>
            <a:off x="838199" y="711448"/>
            <a:ext cx="10515600" cy="1125741"/>
          </a:xfrm>
        </p:spPr>
        <p:txBody>
          <a:bodyPr/>
          <a:lstStyle/>
          <a:p>
            <a:pPr algn="ctr"/>
            <a:r>
              <a:rPr lang="en-US" dirty="0"/>
              <a:t>DDR standards</a:t>
            </a:r>
          </a:p>
        </p:txBody>
      </p:sp>
      <p:sp>
        <p:nvSpPr>
          <p:cNvPr id="7" name="TextBox 6">
            <a:extLst>
              <a:ext uri="{FF2B5EF4-FFF2-40B4-BE49-F238E27FC236}">
                <a16:creationId xmlns:a16="http://schemas.microsoft.com/office/drawing/2014/main" id="{0DC938FC-4A58-4197-B824-8CA25127D895}"/>
              </a:ext>
            </a:extLst>
          </p:cNvPr>
          <p:cNvSpPr txBox="1"/>
          <p:nvPr/>
        </p:nvSpPr>
        <p:spPr>
          <a:xfrm>
            <a:off x="1694576" y="5620624"/>
            <a:ext cx="2377895" cy="369332"/>
          </a:xfrm>
          <a:prstGeom prst="rect">
            <a:avLst/>
          </a:prstGeom>
          <a:noFill/>
        </p:spPr>
        <p:txBody>
          <a:bodyPr wrap="none" rtlCol="0">
            <a:spAutoFit/>
          </a:bodyPr>
          <a:lstStyle/>
          <a:p>
            <a:r>
              <a:rPr lang="en-US" dirty="0"/>
              <a:t>Data taken from [8], [9]</a:t>
            </a:r>
          </a:p>
        </p:txBody>
      </p:sp>
    </p:spTree>
    <p:extLst>
      <p:ext uri="{BB962C8B-B14F-4D97-AF65-F5344CB8AC3E}">
        <p14:creationId xmlns:p14="http://schemas.microsoft.com/office/powerpoint/2010/main" val="142437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AC07B4DA-6875-477E-BB21-573B5B974CC0}"/>
              </a:ext>
            </a:extLst>
          </p:cNvPr>
          <p:cNvGraphicFramePr>
            <a:graphicFrameLocks noGrp="1"/>
          </p:cNvGraphicFramePr>
          <p:nvPr>
            <p:extLst>
              <p:ext uri="{D42A27DB-BD31-4B8C-83A1-F6EECF244321}">
                <p14:modId xmlns:p14="http://schemas.microsoft.com/office/powerpoint/2010/main" val="1430532779"/>
              </p:ext>
            </p:extLst>
          </p:nvPr>
        </p:nvGraphicFramePr>
        <p:xfrm>
          <a:off x="2031999" y="2145795"/>
          <a:ext cx="8127999" cy="3129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1116342"/>
                    </a:ext>
                  </a:extLst>
                </a:gridCol>
                <a:gridCol w="2709333">
                  <a:extLst>
                    <a:ext uri="{9D8B030D-6E8A-4147-A177-3AD203B41FA5}">
                      <a16:colId xmlns:a16="http://schemas.microsoft.com/office/drawing/2014/main" val="2141244209"/>
                    </a:ext>
                  </a:extLst>
                </a:gridCol>
                <a:gridCol w="2709333">
                  <a:extLst>
                    <a:ext uri="{9D8B030D-6E8A-4147-A177-3AD203B41FA5}">
                      <a16:colId xmlns:a16="http://schemas.microsoft.com/office/drawing/2014/main" val="1472433600"/>
                    </a:ext>
                  </a:extLst>
                </a:gridCol>
              </a:tblGrid>
              <a:tr h="370840">
                <a:tc>
                  <a:txBody>
                    <a:bodyPr/>
                    <a:lstStyle/>
                    <a:p>
                      <a:endParaRPr lang="en-US" dirty="0"/>
                    </a:p>
                  </a:txBody>
                  <a:tcPr/>
                </a:tc>
                <a:tc>
                  <a:txBody>
                    <a:bodyPr/>
                    <a:lstStyle/>
                    <a:p>
                      <a:pPr algn="ctr"/>
                      <a:r>
                        <a:rPr lang="en-US" dirty="0"/>
                        <a:t>Release Date</a:t>
                      </a:r>
                    </a:p>
                  </a:txBody>
                  <a:tcPr/>
                </a:tc>
                <a:tc>
                  <a:txBody>
                    <a:bodyPr/>
                    <a:lstStyle/>
                    <a:p>
                      <a:pPr algn="ctr"/>
                      <a:r>
                        <a:rPr lang="en-US" dirty="0"/>
                        <a:t>Notes</a:t>
                      </a:r>
                    </a:p>
                  </a:txBody>
                  <a:tcPr/>
                </a:tc>
                <a:extLst>
                  <a:ext uri="{0D108BD9-81ED-4DB2-BD59-A6C34878D82A}">
                    <a16:rowId xmlns:a16="http://schemas.microsoft.com/office/drawing/2014/main" val="37586177"/>
                  </a:ext>
                </a:extLst>
              </a:tr>
              <a:tr h="370840">
                <a:tc>
                  <a:txBody>
                    <a:bodyPr/>
                    <a:lstStyle/>
                    <a:p>
                      <a:pPr algn="ctr"/>
                      <a:r>
                        <a:rPr lang="en-US" dirty="0"/>
                        <a:t>GDDR</a:t>
                      </a:r>
                    </a:p>
                  </a:txBody>
                  <a:tcPr/>
                </a:tc>
                <a:tc>
                  <a:txBody>
                    <a:bodyPr/>
                    <a:lstStyle/>
                    <a:p>
                      <a:pPr algn="ctr"/>
                      <a:r>
                        <a:rPr lang="en-US" dirty="0"/>
                        <a:t>1998?</a:t>
                      </a:r>
                    </a:p>
                  </a:txBody>
                  <a:tcPr/>
                </a:tc>
                <a:tc>
                  <a:txBody>
                    <a:bodyPr/>
                    <a:lstStyle/>
                    <a:p>
                      <a:pPr algn="ctr"/>
                      <a:endParaRPr lang="en-US"/>
                    </a:p>
                  </a:txBody>
                  <a:tcPr/>
                </a:tc>
                <a:extLst>
                  <a:ext uri="{0D108BD9-81ED-4DB2-BD59-A6C34878D82A}">
                    <a16:rowId xmlns:a16="http://schemas.microsoft.com/office/drawing/2014/main" val="1987703601"/>
                  </a:ext>
                </a:extLst>
              </a:tr>
              <a:tr h="370840">
                <a:tc>
                  <a:txBody>
                    <a:bodyPr/>
                    <a:lstStyle/>
                    <a:p>
                      <a:pPr algn="ctr"/>
                      <a:r>
                        <a:rPr lang="en-US" dirty="0"/>
                        <a:t>GDDR2</a:t>
                      </a:r>
                    </a:p>
                  </a:txBody>
                  <a:tcPr/>
                </a:tc>
                <a:tc>
                  <a:txBody>
                    <a:bodyPr/>
                    <a:lstStyle/>
                    <a:p>
                      <a:pPr algn="ctr"/>
                      <a:r>
                        <a:rPr lang="en-US" dirty="0"/>
                        <a:t>2002</a:t>
                      </a:r>
                    </a:p>
                  </a:txBody>
                  <a:tcPr/>
                </a:tc>
                <a:tc>
                  <a:txBody>
                    <a:bodyPr/>
                    <a:lstStyle/>
                    <a:p>
                      <a:pPr algn="ctr"/>
                      <a:r>
                        <a:rPr lang="en-US" dirty="0"/>
                        <a:t>Developed by Samsung</a:t>
                      </a:r>
                    </a:p>
                  </a:txBody>
                  <a:tcPr/>
                </a:tc>
                <a:extLst>
                  <a:ext uri="{0D108BD9-81ED-4DB2-BD59-A6C34878D82A}">
                    <a16:rowId xmlns:a16="http://schemas.microsoft.com/office/drawing/2014/main" val="1775307172"/>
                  </a:ext>
                </a:extLst>
              </a:tr>
              <a:tr h="370840">
                <a:tc>
                  <a:txBody>
                    <a:bodyPr/>
                    <a:lstStyle/>
                    <a:p>
                      <a:pPr algn="ctr"/>
                      <a:r>
                        <a:rPr lang="en-US" dirty="0"/>
                        <a:t>GDDR3</a:t>
                      </a:r>
                    </a:p>
                  </a:txBody>
                  <a:tcPr/>
                </a:tc>
                <a:tc>
                  <a:txBody>
                    <a:bodyPr/>
                    <a:lstStyle/>
                    <a:p>
                      <a:pPr algn="ctr"/>
                      <a:r>
                        <a:rPr lang="en-US" dirty="0"/>
                        <a:t>2004</a:t>
                      </a:r>
                    </a:p>
                  </a:txBody>
                  <a:tcPr/>
                </a:tc>
                <a:tc>
                  <a:txBody>
                    <a:bodyPr/>
                    <a:lstStyle/>
                    <a:p>
                      <a:pPr algn="ctr"/>
                      <a:r>
                        <a:rPr lang="en-US" dirty="0"/>
                        <a:t>Based on DDR2</a:t>
                      </a:r>
                    </a:p>
                  </a:txBody>
                  <a:tcPr/>
                </a:tc>
                <a:extLst>
                  <a:ext uri="{0D108BD9-81ED-4DB2-BD59-A6C34878D82A}">
                    <a16:rowId xmlns:a16="http://schemas.microsoft.com/office/drawing/2014/main" val="22886500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GDDR4</a:t>
                      </a:r>
                    </a:p>
                  </a:txBody>
                  <a:tcPr/>
                </a:tc>
                <a:tc>
                  <a:txBody>
                    <a:bodyPr/>
                    <a:lstStyle/>
                    <a:p>
                      <a:pPr algn="ctr"/>
                      <a:r>
                        <a:rPr lang="en-US" dirty="0"/>
                        <a:t>2006?</a:t>
                      </a:r>
                    </a:p>
                  </a:txBody>
                  <a:tcPr/>
                </a:tc>
                <a:tc>
                  <a:txBody>
                    <a:bodyPr/>
                    <a:lstStyle/>
                    <a:p>
                      <a:pPr algn="ctr"/>
                      <a:r>
                        <a:rPr lang="en-US" dirty="0"/>
                        <a:t>Short lived standard based on DDR3. Introduced Data Bus Inversion.</a:t>
                      </a:r>
                    </a:p>
                  </a:txBody>
                  <a:tcPr/>
                </a:tc>
                <a:extLst>
                  <a:ext uri="{0D108BD9-81ED-4DB2-BD59-A6C34878D82A}">
                    <a16:rowId xmlns:a16="http://schemas.microsoft.com/office/drawing/2014/main" val="2338381300"/>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GDDR5</a:t>
                      </a:r>
                    </a:p>
                  </a:txBody>
                  <a:tcPr/>
                </a:tc>
                <a:tc>
                  <a:txBody>
                    <a:bodyPr/>
                    <a:lstStyle/>
                    <a:p>
                      <a:pPr algn="ctr"/>
                      <a:r>
                        <a:rPr lang="en-US" dirty="0"/>
                        <a:t>2008</a:t>
                      </a:r>
                    </a:p>
                  </a:txBody>
                  <a:tcPr/>
                </a:tc>
                <a:tc>
                  <a:txBody>
                    <a:bodyPr/>
                    <a:lstStyle/>
                    <a:p>
                      <a:pPr algn="ctr"/>
                      <a:endParaRPr lang="en-US" dirty="0"/>
                    </a:p>
                  </a:txBody>
                  <a:tcPr/>
                </a:tc>
                <a:extLst>
                  <a:ext uri="{0D108BD9-81ED-4DB2-BD59-A6C34878D82A}">
                    <a16:rowId xmlns:a16="http://schemas.microsoft.com/office/drawing/2014/main" val="2874826214"/>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GDDR6</a:t>
                      </a:r>
                    </a:p>
                  </a:txBody>
                  <a:tcPr/>
                </a:tc>
                <a:tc>
                  <a:txBody>
                    <a:bodyPr/>
                    <a:lstStyle/>
                    <a:p>
                      <a:pPr algn="ctr"/>
                      <a:r>
                        <a:rPr lang="en-US" dirty="0"/>
                        <a:t>2018</a:t>
                      </a:r>
                    </a:p>
                  </a:txBody>
                  <a:tcPr/>
                </a:tc>
                <a:tc>
                  <a:txBody>
                    <a:bodyPr/>
                    <a:lstStyle/>
                    <a:p>
                      <a:pPr algn="ctr"/>
                      <a:endParaRPr lang="en-US" dirty="0"/>
                    </a:p>
                  </a:txBody>
                  <a:tcPr/>
                </a:tc>
                <a:extLst>
                  <a:ext uri="{0D108BD9-81ED-4DB2-BD59-A6C34878D82A}">
                    <a16:rowId xmlns:a16="http://schemas.microsoft.com/office/drawing/2014/main" val="4115545685"/>
                  </a:ext>
                </a:extLst>
              </a:tr>
            </a:tbl>
          </a:graphicData>
        </a:graphic>
      </p:graphicFrame>
      <p:sp>
        <p:nvSpPr>
          <p:cNvPr id="6" name="Title 5">
            <a:extLst>
              <a:ext uri="{FF2B5EF4-FFF2-40B4-BE49-F238E27FC236}">
                <a16:creationId xmlns:a16="http://schemas.microsoft.com/office/drawing/2014/main" id="{BB6604F1-80AA-45F7-93F0-DFEB9A2B510A}"/>
              </a:ext>
            </a:extLst>
          </p:cNvPr>
          <p:cNvSpPr>
            <a:spLocks noGrp="1"/>
          </p:cNvSpPr>
          <p:nvPr>
            <p:ph type="title"/>
          </p:nvPr>
        </p:nvSpPr>
        <p:spPr>
          <a:xfrm>
            <a:off x="838199" y="711448"/>
            <a:ext cx="10515600" cy="1125741"/>
          </a:xfrm>
        </p:spPr>
        <p:txBody>
          <a:bodyPr/>
          <a:lstStyle/>
          <a:p>
            <a:pPr algn="ctr"/>
            <a:r>
              <a:rPr lang="en-US" dirty="0"/>
              <a:t>GDDR standards</a:t>
            </a:r>
          </a:p>
        </p:txBody>
      </p:sp>
      <p:sp>
        <p:nvSpPr>
          <p:cNvPr id="4" name="TextBox 3">
            <a:extLst>
              <a:ext uri="{FF2B5EF4-FFF2-40B4-BE49-F238E27FC236}">
                <a16:creationId xmlns:a16="http://schemas.microsoft.com/office/drawing/2014/main" id="{424F1E75-DA6A-46AA-8236-17FBAD959D1A}"/>
              </a:ext>
            </a:extLst>
          </p:cNvPr>
          <p:cNvSpPr txBox="1"/>
          <p:nvPr/>
        </p:nvSpPr>
        <p:spPr>
          <a:xfrm>
            <a:off x="1518408" y="5889072"/>
            <a:ext cx="2611933" cy="369332"/>
          </a:xfrm>
          <a:prstGeom prst="rect">
            <a:avLst/>
          </a:prstGeom>
          <a:noFill/>
        </p:spPr>
        <p:txBody>
          <a:bodyPr wrap="none" rtlCol="0">
            <a:spAutoFit/>
          </a:bodyPr>
          <a:lstStyle/>
          <a:p>
            <a:r>
              <a:rPr lang="en-US" dirty="0"/>
              <a:t>Data taken from [11], [12]</a:t>
            </a:r>
          </a:p>
        </p:txBody>
      </p:sp>
    </p:spTree>
    <p:extLst>
      <p:ext uri="{BB962C8B-B14F-4D97-AF65-F5344CB8AC3E}">
        <p14:creationId xmlns:p14="http://schemas.microsoft.com/office/powerpoint/2010/main" val="1870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6" y="347470"/>
            <a:ext cx="10515600" cy="1154760"/>
          </a:xfrm>
        </p:spPr>
        <p:txBody>
          <a:bodyPr/>
          <a:lstStyle/>
          <a:p>
            <a:pPr algn="ctr"/>
            <a:r>
              <a:rPr lang="en-US" dirty="0">
                <a:latin typeface="AR CENA" panose="02000000000000000000" pitchFamily="2" charset="0"/>
              </a:rPr>
              <a:t>Major Differences</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80" y="1859339"/>
            <a:ext cx="9293792"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the next page we present a table with some of the major differences between GDDR and DDR.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Perhaps the largest difference is the vast disparity in total bandwidth. Because graphics programs typically need to access large volumes of data (Textures) bandwidth has become a driving priority in GDDR development. As shown, GDDR memory architectures can yield almost an order of magnitude more bandwidth.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A typical GPU workload is massively parallel. If a particular piece of data is not available it is easy to work on another area of the current problem. This characteristic make latency much less of a concern and DDR RAM typically has better latency.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1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EA3D930-5737-4537-A50D-C75698B926F0}"/>
              </a:ext>
            </a:extLst>
          </p:cNvPr>
          <p:cNvGraphicFramePr>
            <a:graphicFrameLocks noGrp="1"/>
          </p:cNvGraphicFramePr>
          <p:nvPr>
            <p:extLst>
              <p:ext uri="{D42A27DB-BD31-4B8C-83A1-F6EECF244321}">
                <p14:modId xmlns:p14="http://schemas.microsoft.com/office/powerpoint/2010/main" val="711186341"/>
              </p:ext>
            </p:extLst>
          </p:nvPr>
        </p:nvGraphicFramePr>
        <p:xfrm>
          <a:off x="757134" y="1778467"/>
          <a:ext cx="10677732" cy="4205214"/>
        </p:xfrm>
        <a:graphic>
          <a:graphicData uri="http://schemas.openxmlformats.org/drawingml/2006/table">
            <a:tbl>
              <a:tblPr firstRow="1" bandRow="1">
                <a:effectLst>
                  <a:outerShdw blurRad="50800" dist="38100" dir="2700000" algn="tl" rotWithShape="0">
                    <a:prstClr val="black">
                      <a:alpha val="40000"/>
                    </a:prstClr>
                  </a:outerShdw>
                </a:effectLst>
                <a:tableStyleId>{74C1A8A3-306A-4EB7-A6B1-4F7E0EB9C5D6}</a:tableStyleId>
              </a:tblPr>
              <a:tblGrid>
                <a:gridCol w="3559244">
                  <a:extLst>
                    <a:ext uri="{9D8B030D-6E8A-4147-A177-3AD203B41FA5}">
                      <a16:colId xmlns:a16="http://schemas.microsoft.com/office/drawing/2014/main" val="144549555"/>
                    </a:ext>
                  </a:extLst>
                </a:gridCol>
                <a:gridCol w="3559244">
                  <a:extLst>
                    <a:ext uri="{9D8B030D-6E8A-4147-A177-3AD203B41FA5}">
                      <a16:colId xmlns:a16="http://schemas.microsoft.com/office/drawing/2014/main" val="1338333941"/>
                    </a:ext>
                  </a:extLst>
                </a:gridCol>
                <a:gridCol w="3559244">
                  <a:extLst>
                    <a:ext uri="{9D8B030D-6E8A-4147-A177-3AD203B41FA5}">
                      <a16:colId xmlns:a16="http://schemas.microsoft.com/office/drawing/2014/main" val="1483451679"/>
                    </a:ext>
                  </a:extLst>
                </a:gridCol>
              </a:tblGrid>
              <a:tr h="510544">
                <a:tc>
                  <a:txBody>
                    <a:bodyPr/>
                    <a:lstStyle/>
                    <a:p>
                      <a:endParaRPr lang="en-US" dirty="0">
                        <a:solidFill>
                          <a:sysClr val="windowText" lastClr="000000"/>
                        </a:solidFill>
                      </a:endParaRPr>
                    </a:p>
                  </a:txBody>
                  <a:tcPr/>
                </a:tc>
                <a:tc>
                  <a:txBody>
                    <a:bodyPr/>
                    <a:lstStyle/>
                    <a:p>
                      <a:pPr algn="ctr"/>
                      <a:r>
                        <a:rPr lang="en-US" dirty="0">
                          <a:solidFill>
                            <a:sysClr val="windowText" lastClr="000000"/>
                          </a:solidFill>
                        </a:rPr>
                        <a:t>GDDR5</a:t>
                      </a:r>
                    </a:p>
                  </a:txBody>
                  <a:tcPr/>
                </a:tc>
                <a:tc>
                  <a:txBody>
                    <a:bodyPr/>
                    <a:lstStyle/>
                    <a:p>
                      <a:pPr algn="ctr"/>
                      <a:r>
                        <a:rPr lang="en-US" dirty="0">
                          <a:solidFill>
                            <a:sysClr val="windowText" lastClr="000000"/>
                          </a:solidFill>
                        </a:rPr>
                        <a:t>DDR3</a:t>
                      </a:r>
                    </a:p>
                  </a:txBody>
                  <a:tcPr/>
                </a:tc>
                <a:extLst>
                  <a:ext uri="{0D108BD9-81ED-4DB2-BD59-A6C34878D82A}">
                    <a16:rowId xmlns:a16="http://schemas.microsoft.com/office/drawing/2014/main" val="2332927985"/>
                  </a:ext>
                </a:extLst>
              </a:tr>
              <a:tr h="510544">
                <a:tc>
                  <a:txBody>
                    <a:bodyPr/>
                    <a:lstStyle/>
                    <a:p>
                      <a:r>
                        <a:rPr lang="en-US" dirty="0"/>
                        <a:t>Memory Bus Width (typical)</a:t>
                      </a:r>
                    </a:p>
                  </a:txBody>
                  <a:tcPr>
                    <a:solidFill>
                      <a:schemeClr val="accent5">
                        <a:lumMod val="40000"/>
                        <a:lumOff val="60000"/>
                      </a:schemeClr>
                    </a:solidFill>
                  </a:tcPr>
                </a:tc>
                <a:tc>
                  <a:txBody>
                    <a:bodyPr/>
                    <a:lstStyle/>
                    <a:p>
                      <a:pPr algn="ctr"/>
                      <a:r>
                        <a:rPr lang="en-US" dirty="0"/>
                        <a:t>256-384 bits (8-12 chips)</a:t>
                      </a:r>
                    </a:p>
                  </a:txBody>
                  <a:tcPr/>
                </a:tc>
                <a:tc>
                  <a:txBody>
                    <a:bodyPr/>
                    <a:lstStyle/>
                    <a:p>
                      <a:pPr algn="ctr"/>
                      <a:r>
                        <a:rPr lang="en-US" dirty="0"/>
                        <a:t>128 bits (2 channels)</a:t>
                      </a:r>
                    </a:p>
                  </a:txBody>
                  <a:tcPr/>
                </a:tc>
                <a:extLst>
                  <a:ext uri="{0D108BD9-81ED-4DB2-BD59-A6C34878D82A}">
                    <a16:rowId xmlns:a16="http://schemas.microsoft.com/office/drawing/2014/main" val="2664920690"/>
                  </a:ext>
                </a:extLst>
              </a:tr>
              <a:tr h="510544">
                <a:tc>
                  <a:txBody>
                    <a:bodyPr/>
                    <a:lstStyle/>
                    <a:p>
                      <a:r>
                        <a:rPr lang="en-US" dirty="0"/>
                        <a:t>Bandwidth per pin per second</a:t>
                      </a:r>
                    </a:p>
                  </a:txBody>
                  <a:tcPr>
                    <a:solidFill>
                      <a:schemeClr val="accent5">
                        <a:lumMod val="40000"/>
                        <a:lumOff val="60000"/>
                      </a:schemeClr>
                    </a:solidFill>
                  </a:tcPr>
                </a:tc>
                <a:tc>
                  <a:txBody>
                    <a:bodyPr/>
                    <a:lstStyle/>
                    <a:p>
                      <a:pPr algn="ctr"/>
                      <a:r>
                        <a:rPr lang="en-US" dirty="0"/>
                        <a:t>8Gbps (fast GDDR5)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2.4Gbps (DDR3-2400)</a:t>
                      </a:r>
                    </a:p>
                  </a:txBody>
                  <a:tcPr/>
                </a:tc>
                <a:extLst>
                  <a:ext uri="{0D108BD9-81ED-4DB2-BD59-A6C34878D82A}">
                    <a16:rowId xmlns:a16="http://schemas.microsoft.com/office/drawing/2014/main" val="626476575"/>
                  </a:ext>
                </a:extLst>
              </a:tr>
              <a:tr h="510544">
                <a:tc>
                  <a:txBody>
                    <a:bodyPr/>
                    <a:lstStyle/>
                    <a:p>
                      <a:r>
                        <a:rPr lang="en-US" dirty="0"/>
                        <a:t>Total Memory System Bandwidth</a:t>
                      </a:r>
                    </a:p>
                  </a:txBody>
                  <a:tcPr>
                    <a:solidFill>
                      <a:schemeClr val="accent5">
                        <a:lumMod val="40000"/>
                        <a:lumOff val="60000"/>
                      </a:schemeClr>
                    </a:solidFill>
                  </a:tcPr>
                </a:tc>
                <a:tc>
                  <a:txBody>
                    <a:bodyPr/>
                    <a:lstStyle/>
                    <a:p>
                      <a:pPr algn="ctr"/>
                      <a:r>
                        <a:rPr lang="en-US" dirty="0"/>
                        <a:t>256GB/s (256 bit interface)</a:t>
                      </a:r>
                    </a:p>
                  </a:txBody>
                  <a:tcPr/>
                </a:tc>
                <a:tc>
                  <a:txBody>
                    <a:bodyPr/>
                    <a:lstStyle/>
                    <a:p>
                      <a:pPr algn="ctr"/>
                      <a:r>
                        <a:rPr lang="en-US" dirty="0"/>
                        <a:t>38.4GB/s</a:t>
                      </a:r>
                    </a:p>
                  </a:txBody>
                  <a:tcPr/>
                </a:tc>
                <a:extLst>
                  <a:ext uri="{0D108BD9-81ED-4DB2-BD59-A6C34878D82A}">
                    <a16:rowId xmlns:a16="http://schemas.microsoft.com/office/drawing/2014/main" val="3538987672"/>
                  </a:ext>
                </a:extLst>
              </a:tr>
              <a:tr h="1003497">
                <a:tc>
                  <a:txBody>
                    <a:bodyPr/>
                    <a:lstStyle/>
                    <a:p>
                      <a:r>
                        <a:rPr lang="en-US" dirty="0"/>
                        <a:t>Typical Physical Packaging</a:t>
                      </a:r>
                    </a:p>
                  </a:txBody>
                  <a:tcPr>
                    <a:solidFill>
                      <a:schemeClr val="accent5">
                        <a:lumMod val="40000"/>
                        <a:lumOff val="60000"/>
                      </a:schemeClr>
                    </a:solidFill>
                  </a:tcPr>
                </a:tc>
                <a:tc>
                  <a:txBody>
                    <a:bodyPr/>
                    <a:lstStyle/>
                    <a:p>
                      <a:pPr algn="ctr"/>
                      <a:r>
                        <a:rPr lang="en-US" dirty="0"/>
                        <a:t>Die soldered directly to PCB, within 3-4cm of GPU</a:t>
                      </a:r>
                    </a:p>
                  </a:txBody>
                  <a:tcPr/>
                </a:tc>
                <a:tc>
                  <a:txBody>
                    <a:bodyPr/>
                    <a:lstStyle/>
                    <a:p>
                      <a:pPr algn="ctr"/>
                      <a:r>
                        <a:rPr lang="en-US" dirty="0"/>
                        <a:t>Chips combined into DIMMs (Dual Inline Memory Module). Placed in socket on motherboard.</a:t>
                      </a:r>
                    </a:p>
                  </a:txBody>
                  <a:tcPr/>
                </a:tc>
                <a:extLst>
                  <a:ext uri="{0D108BD9-81ED-4DB2-BD59-A6C34878D82A}">
                    <a16:rowId xmlns:a16="http://schemas.microsoft.com/office/drawing/2014/main" val="3113935794"/>
                  </a:ext>
                </a:extLst>
              </a:tr>
              <a:tr h="510544">
                <a:tc>
                  <a:txBody>
                    <a:bodyPr/>
                    <a:lstStyle/>
                    <a:p>
                      <a:r>
                        <a:rPr lang="en-US" dirty="0"/>
                        <a:t>JEDEC standard document</a:t>
                      </a:r>
                    </a:p>
                  </a:txBody>
                  <a:tcPr>
                    <a:solidFill>
                      <a:schemeClr val="accent5">
                        <a:lumMod val="40000"/>
                        <a:lumOff val="60000"/>
                      </a:schemeClr>
                    </a:solidFill>
                  </a:tcPr>
                </a:tc>
                <a:tc>
                  <a:txBody>
                    <a:bodyPr/>
                    <a:lstStyle/>
                    <a:p>
                      <a:pPr algn="ctr"/>
                      <a:r>
                        <a:rPr lang="en-US" dirty="0"/>
                        <a:t>Available with a free account</a:t>
                      </a:r>
                    </a:p>
                  </a:txBody>
                  <a:tcPr/>
                </a:tc>
                <a:tc>
                  <a:txBody>
                    <a:bodyPr/>
                    <a:lstStyle/>
                    <a:p>
                      <a:pPr algn="ctr"/>
                      <a:r>
                        <a:rPr lang="en-US" dirty="0"/>
                        <a:t>Available for a hefty fee</a:t>
                      </a:r>
                    </a:p>
                  </a:txBody>
                  <a:tcPr/>
                </a:tc>
                <a:extLst>
                  <a:ext uri="{0D108BD9-81ED-4DB2-BD59-A6C34878D82A}">
                    <a16:rowId xmlns:a16="http://schemas.microsoft.com/office/drawing/2014/main" val="1196358242"/>
                  </a:ext>
                </a:extLst>
              </a:tr>
              <a:tr h="648997">
                <a:tc>
                  <a:txBody>
                    <a:bodyPr/>
                    <a:lstStyle/>
                    <a:p>
                      <a:r>
                        <a:rPr lang="en-US" dirty="0"/>
                        <a:t>Operating Voltage (VDD)</a:t>
                      </a:r>
                    </a:p>
                  </a:txBody>
                  <a:tcPr>
                    <a:solidFill>
                      <a:schemeClr val="accent5">
                        <a:lumMod val="40000"/>
                        <a:lumOff val="60000"/>
                      </a:schemeClr>
                    </a:solidFill>
                  </a:tcPr>
                </a:tc>
                <a:tc>
                  <a:txBody>
                    <a:bodyPr/>
                    <a:lstStyle/>
                    <a:p>
                      <a:pPr algn="ctr"/>
                      <a:r>
                        <a:rPr lang="en-US" dirty="0"/>
                        <a:t>GDDR5: 1.5V (optional 1.35V) [14]</a:t>
                      </a:r>
                    </a:p>
                  </a:txBody>
                  <a:tcPr/>
                </a:tc>
                <a:tc>
                  <a:txBody>
                    <a:bodyPr/>
                    <a:lstStyle/>
                    <a:p>
                      <a:pPr algn="ctr"/>
                      <a:r>
                        <a:rPr lang="en-US" dirty="0"/>
                        <a:t>DDR3: 1.5V (optional support for 1.35V)</a:t>
                      </a:r>
                    </a:p>
                  </a:txBody>
                  <a:tcPr/>
                </a:tc>
                <a:extLst>
                  <a:ext uri="{0D108BD9-81ED-4DB2-BD59-A6C34878D82A}">
                    <a16:rowId xmlns:a16="http://schemas.microsoft.com/office/drawing/2014/main" val="3096745313"/>
                  </a:ext>
                </a:extLst>
              </a:tr>
            </a:tbl>
          </a:graphicData>
        </a:graphic>
      </p:graphicFrame>
      <p:sp>
        <p:nvSpPr>
          <p:cNvPr id="2" name="TextBox 1">
            <a:extLst>
              <a:ext uri="{FF2B5EF4-FFF2-40B4-BE49-F238E27FC236}">
                <a16:creationId xmlns:a16="http://schemas.microsoft.com/office/drawing/2014/main" id="{E915C57D-CAAF-4B36-BC2B-EABD72A6544E}"/>
              </a:ext>
            </a:extLst>
          </p:cNvPr>
          <p:cNvSpPr txBox="1"/>
          <p:nvPr/>
        </p:nvSpPr>
        <p:spPr>
          <a:xfrm>
            <a:off x="914400" y="629174"/>
            <a:ext cx="5696559" cy="369332"/>
          </a:xfrm>
          <a:prstGeom prst="rect">
            <a:avLst/>
          </a:prstGeom>
          <a:noFill/>
        </p:spPr>
        <p:txBody>
          <a:bodyPr wrap="none" rtlCol="0">
            <a:spAutoFit/>
          </a:bodyPr>
          <a:lstStyle/>
          <a:p>
            <a:r>
              <a:rPr lang="en-US" dirty="0"/>
              <a:t>General comparison between GDDR5 and DDR3 standards.</a:t>
            </a:r>
          </a:p>
        </p:txBody>
      </p:sp>
    </p:spTree>
    <p:extLst>
      <p:ext uri="{BB962C8B-B14F-4D97-AF65-F5344CB8AC3E}">
        <p14:creationId xmlns:p14="http://schemas.microsoft.com/office/powerpoint/2010/main" val="391448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FE7-25BB-4556-9098-0DD8FED9D8C9}"/>
              </a:ext>
            </a:extLst>
          </p:cNvPr>
          <p:cNvSpPr>
            <a:spLocks noGrp="1"/>
          </p:cNvSpPr>
          <p:nvPr>
            <p:ph type="title"/>
          </p:nvPr>
        </p:nvSpPr>
        <p:spPr>
          <a:xfrm>
            <a:off x="477286" y="347470"/>
            <a:ext cx="10515600" cy="1154760"/>
          </a:xfrm>
        </p:spPr>
        <p:txBody>
          <a:bodyPr/>
          <a:lstStyle/>
          <a:p>
            <a:pPr algn="ctr"/>
            <a:r>
              <a:rPr lang="en-US" dirty="0">
                <a:latin typeface="AR CENA" panose="02000000000000000000" pitchFamily="2" charset="0"/>
              </a:rPr>
              <a:t>POD – GDDR’s Secret Weapon</a:t>
            </a:r>
          </a:p>
        </p:txBody>
      </p:sp>
      <p:sp>
        <p:nvSpPr>
          <p:cNvPr id="4" name="TextBox 3">
            <a:extLst>
              <a:ext uri="{FF2B5EF4-FFF2-40B4-BE49-F238E27FC236}">
                <a16:creationId xmlns:a16="http://schemas.microsoft.com/office/drawing/2014/main" id="{3C60FD2A-B59B-4DE1-B4EE-3B74EAD20BEA}"/>
              </a:ext>
            </a:extLst>
          </p:cNvPr>
          <p:cNvSpPr txBox="1"/>
          <p:nvPr/>
        </p:nvSpPr>
        <p:spPr>
          <a:xfrm>
            <a:off x="1167280" y="1859339"/>
            <a:ext cx="9293792"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latest versions of GDDR have Pseudo Open Drain (POD) drivers for the data bus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This technology was apparently first used in GDDR5 and later adopted by the DDR4 standard, showing an instance where mainstream DDR4 has adopted technology pioneered by GDDR5.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main idea is to save power by having a much weaker transistor (PMOS) in the driver pulling the output signal high. Instead, a terminator on the other end of the line will pull the signal high. Therefore a very small amount of current will flow when the line is pulled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scheme is not as useful for low frequency data lines as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stati</a:t>
            </a:r>
            <a:r>
              <a:rPr lang="en-US" dirty="0">
                <a:solidFill>
                  <a:prstClr val="black"/>
                </a:solidFill>
                <a:latin typeface="Calibri" panose="020F0502020204030204"/>
              </a:rPr>
              <a:t>c drain from the pull up resistors/terminators will consume a lot of power when the line is being pulled low for extended periods of time.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981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TotalTime>
  <Words>1566</Words>
  <Application>Microsoft Office PowerPoint</Application>
  <PresentationFormat>Widescreen</PresentationFormat>
  <Paragraphs>138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 CENA</vt:lpstr>
      <vt:lpstr>Arial</vt:lpstr>
      <vt:lpstr>Calibri</vt:lpstr>
      <vt:lpstr>Calibri Light</vt:lpstr>
      <vt:lpstr>Office Theme</vt:lpstr>
      <vt:lpstr>Discovering GDDR</vt:lpstr>
      <vt:lpstr>The History of GDDR</vt:lpstr>
      <vt:lpstr>1998: First Chip Released</vt:lpstr>
      <vt:lpstr>2000s: Steady Development</vt:lpstr>
      <vt:lpstr>DDR standards</vt:lpstr>
      <vt:lpstr>GDDR standards</vt:lpstr>
      <vt:lpstr>Major Differences</vt:lpstr>
      <vt:lpstr>PowerPoint Presentation</vt:lpstr>
      <vt:lpstr>POD – GDDR’s Secret Weapon</vt:lpstr>
      <vt:lpstr>PowerPoint Presentation</vt:lpstr>
      <vt:lpstr>PowerPoint Presentation</vt:lpstr>
      <vt:lpstr>PowerPoint Presentation</vt:lpstr>
      <vt:lpstr>PowerPoint Presentation</vt:lpstr>
      <vt:lpstr>Shared Technology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2020-05-02T04:35:15Z</dcterms:created>
  <dcterms:modified xsi:type="dcterms:W3CDTF">2020-05-05T00:05:43Z</dcterms:modified>
</cp:coreProperties>
</file>