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2" r:id="rId7"/>
    <p:sldId id="263" r:id="rId8"/>
    <p:sldId id="264" r:id="rId9"/>
    <p:sldId id="265" r:id="rId10"/>
    <p:sldId id="261"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0" autoAdjust="0"/>
    <p:restoredTop sz="94660"/>
  </p:normalViewPr>
  <p:slideViewPr>
    <p:cSldViewPr>
      <p:cViewPr varScale="1">
        <p:scale>
          <a:sx n="107" d="100"/>
          <a:sy n="107" d="100"/>
        </p:scale>
        <p:origin x="-108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4BEE89-E7B4-4705-9F98-65435B074186}" type="datetimeFigureOut">
              <a:rPr lang="en-US" smtClean="0"/>
              <a:t>4/30/2014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B8EB12-3306-47DF-9E6E-A89401571122}" type="slidenum">
              <a:rPr lang="en-US" smtClean="0"/>
              <a:t>‹#›</a:t>
            </a:fld>
            <a:endParaRPr lang="en-US"/>
          </a:p>
        </p:txBody>
      </p:sp>
    </p:spTree>
    <p:extLst>
      <p:ext uri="{BB962C8B-B14F-4D97-AF65-F5344CB8AC3E}">
        <p14:creationId xmlns:p14="http://schemas.microsoft.com/office/powerpoint/2010/main" val="808411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B8EB12-3306-47DF-9E6E-A89401571122}" type="slidenum">
              <a:rPr lang="en-US" smtClean="0"/>
              <a:t>5</a:t>
            </a:fld>
            <a:endParaRPr lang="en-US"/>
          </a:p>
        </p:txBody>
      </p:sp>
    </p:spTree>
    <p:extLst>
      <p:ext uri="{BB962C8B-B14F-4D97-AF65-F5344CB8AC3E}">
        <p14:creationId xmlns:p14="http://schemas.microsoft.com/office/powerpoint/2010/main" val="4195562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F162F6-46A3-43C4-926E-E4252300276A}"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2284042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162F6-46A3-43C4-926E-E4252300276A}"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2039426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162F6-46A3-43C4-926E-E4252300276A}"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2280682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162F6-46A3-43C4-926E-E4252300276A}"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1704217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F162F6-46A3-43C4-926E-E4252300276A}" type="datetimeFigureOut">
              <a:rPr lang="en-US" smtClean="0"/>
              <a:t>4/30/2014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1539514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F162F6-46A3-43C4-926E-E4252300276A}"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2109494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F162F6-46A3-43C4-926E-E4252300276A}" type="datetimeFigureOut">
              <a:rPr lang="en-US" smtClean="0"/>
              <a:t>4/30/2014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45516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F162F6-46A3-43C4-926E-E4252300276A}" type="datetimeFigureOut">
              <a:rPr lang="en-US" smtClean="0"/>
              <a:t>4/30/2014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198462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162F6-46A3-43C4-926E-E4252300276A}" type="datetimeFigureOut">
              <a:rPr lang="en-US" smtClean="0"/>
              <a:t>4/30/2014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426176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162F6-46A3-43C4-926E-E4252300276A}"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966738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F162F6-46A3-43C4-926E-E4252300276A}" type="datetimeFigureOut">
              <a:rPr lang="en-US" smtClean="0"/>
              <a:t>4/30/2014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6E259-0CBA-4D7E-9BE3-ADB2F1A95B08}" type="slidenum">
              <a:rPr lang="en-US" smtClean="0"/>
              <a:t>‹#›</a:t>
            </a:fld>
            <a:endParaRPr lang="en-US"/>
          </a:p>
        </p:txBody>
      </p:sp>
    </p:spTree>
    <p:extLst>
      <p:ext uri="{BB962C8B-B14F-4D97-AF65-F5344CB8AC3E}">
        <p14:creationId xmlns:p14="http://schemas.microsoft.com/office/powerpoint/2010/main" val="350176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162F6-46A3-43C4-926E-E4252300276A}" type="datetimeFigureOut">
              <a:rPr lang="en-US" smtClean="0"/>
              <a:t>4/30/2014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E259-0CBA-4D7E-9BE3-ADB2F1A95B08}" type="slidenum">
              <a:rPr lang="en-US" smtClean="0"/>
              <a:t>‹#›</a:t>
            </a:fld>
            <a:endParaRPr lang="en-US"/>
          </a:p>
        </p:txBody>
      </p:sp>
    </p:spTree>
    <p:extLst>
      <p:ext uri="{BB962C8B-B14F-4D97-AF65-F5344CB8AC3E}">
        <p14:creationId xmlns:p14="http://schemas.microsoft.com/office/powerpoint/2010/main" val="1757517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87767" y="381000"/>
            <a:ext cx="7391400" cy="1877437"/>
          </a:xfrm>
          <a:prstGeom prst="rect">
            <a:avLst/>
          </a:prstGeom>
          <a:noFill/>
        </p:spPr>
        <p:txBody>
          <a:bodyPr wrap="square" rtlCol="0">
            <a:spAutoFit/>
          </a:bodyPr>
          <a:lstStyle/>
          <a:p>
            <a:pPr algn="ctr"/>
            <a:r>
              <a:rPr lang="en-US" sz="3200" dirty="0" smtClean="0"/>
              <a:t>EE370 Lab</a:t>
            </a:r>
          </a:p>
          <a:p>
            <a:pPr algn="ctr"/>
            <a:endParaRPr lang="en-US" sz="2800" dirty="0" smtClean="0"/>
          </a:p>
          <a:p>
            <a:pPr algn="ctr"/>
            <a:r>
              <a:rPr lang="en-US" sz="2800" dirty="0" smtClean="0"/>
              <a:t>Final Project Presentation:</a:t>
            </a:r>
          </a:p>
          <a:p>
            <a:pPr algn="ctr"/>
            <a:r>
              <a:rPr lang="en-US" sz="2800" dirty="0" smtClean="0"/>
              <a:t>Hubble Space Telescope Damping System</a:t>
            </a:r>
            <a:endParaRPr lang="en-US" sz="2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2286000"/>
            <a:ext cx="5429250" cy="4343400"/>
          </a:xfrm>
          <a:prstGeom prst="rect">
            <a:avLst/>
          </a:prstGeom>
        </p:spPr>
      </p:pic>
    </p:spTree>
    <p:extLst>
      <p:ext uri="{BB962C8B-B14F-4D97-AF65-F5344CB8AC3E}">
        <p14:creationId xmlns:p14="http://schemas.microsoft.com/office/powerpoint/2010/main" val="99302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Nyquist</a:t>
            </a:r>
            <a:r>
              <a:rPr lang="en-US" dirty="0" smtClean="0"/>
              <a:t> Plot of compensator</a:t>
            </a:r>
            <a:br>
              <a:rPr lang="en-US" dirty="0" smtClean="0"/>
            </a:br>
            <a:r>
              <a:rPr lang="en-US" dirty="0" smtClean="0"/>
              <a:t>transfer function</a:t>
            </a:r>
            <a:endParaRPr lang="en-US" dirty="0"/>
          </a:p>
        </p:txBody>
      </p:sp>
      <p:sp>
        <p:nvSpPr>
          <p:cNvPr id="5" name="TextBox 4"/>
          <p:cNvSpPr txBox="1"/>
          <p:nvPr/>
        </p:nvSpPr>
        <p:spPr>
          <a:xfrm>
            <a:off x="533400" y="1828800"/>
            <a:ext cx="8077200" cy="1477328"/>
          </a:xfrm>
          <a:prstGeom prst="rect">
            <a:avLst/>
          </a:prstGeom>
          <a:noFill/>
        </p:spPr>
        <p:txBody>
          <a:bodyPr wrap="square" rtlCol="0">
            <a:spAutoFit/>
          </a:bodyPr>
          <a:lstStyle/>
          <a:p>
            <a:r>
              <a:rPr lang="en-US" dirty="0" smtClean="0"/>
              <a:t>When the poles of the compensator transfer function are examined it becomes apparent that they are very close to the imaginary axis. When the </a:t>
            </a:r>
            <a:r>
              <a:rPr lang="en-US" dirty="0" err="1" smtClean="0"/>
              <a:t>Nyquist</a:t>
            </a:r>
            <a:r>
              <a:rPr lang="en-US" dirty="0" smtClean="0"/>
              <a:t> Plot is generated, we can expect an increase in the magnitude of the mapping when s = j</a:t>
            </a:r>
            <a:r>
              <a:rPr lang="el-GR" dirty="0" smtClean="0"/>
              <a:t>ω</a:t>
            </a:r>
            <a:r>
              <a:rPr lang="en-US" dirty="0" smtClean="0"/>
              <a:t> is near the poles. The below root locus shows the location of the poles.</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3124200"/>
            <a:ext cx="5904762" cy="3457143"/>
          </a:xfrm>
          <a:prstGeom prst="rect">
            <a:avLst/>
          </a:prstGeom>
        </p:spPr>
      </p:pic>
    </p:spTree>
    <p:extLst>
      <p:ext uri="{BB962C8B-B14F-4D97-AF65-F5344CB8AC3E}">
        <p14:creationId xmlns:p14="http://schemas.microsoft.com/office/powerpoint/2010/main" val="1937751312"/>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54024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EE370L Lessons</a:t>
            </a:r>
            <a:endParaRPr lang="en-US" sz="3600" dirty="0"/>
          </a:p>
        </p:txBody>
      </p:sp>
      <p:sp>
        <p:nvSpPr>
          <p:cNvPr id="3" name="Content Placeholder 2"/>
          <p:cNvSpPr>
            <a:spLocks noGrp="1"/>
          </p:cNvSpPr>
          <p:nvPr>
            <p:ph idx="1"/>
          </p:nvPr>
        </p:nvSpPr>
        <p:spPr>
          <a:xfrm>
            <a:off x="457200" y="1676400"/>
            <a:ext cx="8229600" cy="4525963"/>
          </a:xfrm>
        </p:spPr>
        <p:txBody>
          <a:bodyPr/>
          <a:lstStyle/>
          <a:p>
            <a:pPr marL="0" indent="0">
              <a:buNone/>
            </a:pPr>
            <a:r>
              <a:rPr lang="en-US" dirty="0" smtClean="0"/>
              <a:t>	EE370 taught the students some valuable engineering methods. The subject of control systems has fascinating applications, as demonstrated by this apropos problem.</a:t>
            </a:r>
          </a:p>
          <a:p>
            <a:pPr marL="0" indent="0">
              <a:buNone/>
            </a:pPr>
            <a:endParaRPr lang="en-US" dirty="0"/>
          </a:p>
          <a:p>
            <a:pPr marL="0" indent="0">
              <a:buNone/>
            </a:pPr>
            <a:r>
              <a:rPr lang="en-US" dirty="0" smtClean="0"/>
              <a:t>	Unfortunately, this understanding of engineering requires work, as most students will admit.</a:t>
            </a:r>
            <a:endParaRPr lang="en-US" dirty="0"/>
          </a:p>
        </p:txBody>
      </p:sp>
    </p:spTree>
    <p:extLst>
      <p:ext uri="{BB962C8B-B14F-4D97-AF65-F5344CB8AC3E}">
        <p14:creationId xmlns:p14="http://schemas.microsoft.com/office/powerpoint/2010/main" val="1356366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TextBox 4"/>
              <p:cNvSpPr txBox="1"/>
              <p:nvPr/>
            </p:nvSpPr>
            <p:spPr>
              <a:xfrm>
                <a:off x="381000" y="457200"/>
                <a:ext cx="8382000" cy="4357347"/>
              </a:xfrm>
              <a:prstGeom prst="rect">
                <a:avLst/>
              </a:prstGeom>
              <a:noFill/>
            </p:spPr>
            <p:txBody>
              <a:bodyPr wrap="square" rtlCol="0">
                <a:spAutoFit/>
              </a:bodyPr>
              <a:lstStyle/>
              <a:p>
                <a:r>
                  <a:rPr lang="en-US" dirty="0" smtClean="0"/>
                  <a:t>	This project is based on problem 10.47 from the class’s textbook.</a:t>
                </a:r>
              </a:p>
              <a:p>
                <a:endParaRPr lang="en-US" dirty="0"/>
              </a:p>
              <a:p>
                <a:r>
                  <a:rPr lang="en-US" dirty="0" smtClean="0"/>
                  <a:t>	When the Hubble telescope is on the “daytime” side of the Earth, or when it transitions from darkness into sunlight, there are oscillations that occur at two distinct frequencies. These oscillations are deleterious to crisp observation of the Universe.</a:t>
                </a:r>
              </a:p>
              <a:p>
                <a:endParaRPr lang="en-US" dirty="0"/>
              </a:p>
              <a:p>
                <a:r>
                  <a:rPr lang="en-US" dirty="0" smtClean="0"/>
                  <a:t>	A compensator is proposed to reduce the effect of these oscillations when placed in cascade with the telescope’s directional control system. The transfer function of the compensator is:</a:t>
                </a:r>
              </a:p>
              <a:p>
                <a:endParaRPr lang="en-US" dirty="0"/>
              </a:p>
              <a:p>
                <a:pPr algn="ctr"/>
                <a14:m>
                  <m:oMathPara xmlns:m="http://schemas.openxmlformats.org/officeDocument/2006/math">
                    <m:oMathParaPr>
                      <m:jc m:val="centerGroup"/>
                    </m:oMathParaPr>
                    <m:oMath xmlns:m="http://schemas.openxmlformats.org/officeDocument/2006/math">
                      <m:sSub>
                        <m:sSubPr>
                          <m:ctrlPr>
                            <a:rPr lang="en-US" sz="2800" i="1" smtClean="0">
                              <a:latin typeface="Cambria Math"/>
                            </a:rPr>
                          </m:ctrlPr>
                        </m:sSubPr>
                        <m:e>
                          <m:r>
                            <a:rPr lang="en-US" sz="2800" b="0" i="1" smtClean="0">
                              <a:latin typeface="Cambria Math"/>
                            </a:rPr>
                            <m:t>𝐺</m:t>
                          </m:r>
                        </m:e>
                        <m:sub>
                          <m:r>
                            <a:rPr lang="en-US" sz="2800" b="0" i="1" smtClean="0">
                              <a:latin typeface="Cambria Math"/>
                            </a:rPr>
                            <m:t>𝑐</m:t>
                          </m:r>
                        </m:sub>
                      </m:sSub>
                      <m:d>
                        <m:dPr>
                          <m:ctrlPr>
                            <a:rPr lang="en-US" sz="2800" b="0" i="1" smtClean="0">
                              <a:latin typeface="Cambria Math"/>
                            </a:rPr>
                          </m:ctrlPr>
                        </m:dPr>
                        <m:e>
                          <m:r>
                            <a:rPr lang="en-US" sz="2800" b="0" i="1" smtClean="0">
                              <a:latin typeface="Cambria Math"/>
                            </a:rPr>
                            <m:t>𝑠</m:t>
                          </m:r>
                        </m:e>
                      </m:d>
                      <m:r>
                        <a:rPr lang="en-US" sz="2800" b="0" i="1" smtClean="0">
                          <a:latin typeface="Cambria Math"/>
                        </a:rPr>
                        <m:t>=</m:t>
                      </m:r>
                      <m:f>
                        <m:fPr>
                          <m:ctrlPr>
                            <a:rPr lang="en-US" sz="2800" b="0" i="1" smtClean="0">
                              <a:latin typeface="Cambria Math"/>
                            </a:rPr>
                          </m:ctrlPr>
                        </m:fPr>
                        <m:num>
                          <m:r>
                            <a:rPr lang="en-US" sz="2800" b="0" i="1" smtClean="0">
                              <a:latin typeface="Cambria Math"/>
                            </a:rPr>
                            <m:t>1.96(</m:t>
                          </m:r>
                          <m:sSup>
                            <m:sSupPr>
                              <m:ctrlPr>
                                <a:rPr lang="en-US" sz="2800" b="0" i="1" smtClean="0">
                                  <a:latin typeface="Cambria Math"/>
                                </a:rPr>
                              </m:ctrlPr>
                            </m:sSupPr>
                            <m:e>
                              <m:r>
                                <a:rPr lang="en-US" sz="2800" b="0" i="1" smtClean="0">
                                  <a:latin typeface="Cambria Math"/>
                                </a:rPr>
                                <m:t>𝑠</m:t>
                              </m:r>
                            </m:e>
                            <m:sup>
                              <m:r>
                                <a:rPr lang="en-US" sz="2800" b="0" i="1" smtClean="0">
                                  <a:latin typeface="Cambria Math"/>
                                </a:rPr>
                                <m:t>2</m:t>
                              </m:r>
                            </m:sup>
                          </m:sSup>
                          <m:r>
                            <a:rPr lang="en-US" sz="2800" b="0" i="1" smtClean="0">
                              <a:latin typeface="Cambria Math"/>
                            </a:rPr>
                            <m:t>+</m:t>
                          </m:r>
                          <m:r>
                            <a:rPr lang="en-US" sz="2800" b="0" i="1" smtClean="0">
                              <a:latin typeface="Cambria Math"/>
                            </a:rPr>
                            <m:t>𝑠</m:t>
                          </m:r>
                          <m:r>
                            <a:rPr lang="en-US" sz="2800" b="0" i="1" smtClean="0">
                              <a:latin typeface="Cambria Math"/>
                            </a:rPr>
                            <m:t>+0.25)(</m:t>
                          </m:r>
                          <m:sSup>
                            <m:sSupPr>
                              <m:ctrlPr>
                                <a:rPr lang="en-US" sz="2800" i="1">
                                  <a:latin typeface="Cambria Math"/>
                                </a:rPr>
                              </m:ctrlPr>
                            </m:sSupPr>
                            <m:e>
                              <m:r>
                                <a:rPr lang="en-US" sz="2800" i="1">
                                  <a:latin typeface="Cambria Math"/>
                                </a:rPr>
                                <m:t>𝑠</m:t>
                              </m:r>
                            </m:e>
                            <m:sup>
                              <m:r>
                                <a:rPr lang="en-US" sz="2800" i="1">
                                  <a:latin typeface="Cambria Math"/>
                                </a:rPr>
                                <m:t>2</m:t>
                              </m:r>
                            </m:sup>
                          </m:sSup>
                          <m:r>
                            <a:rPr lang="en-US" sz="2800" b="0" i="1" smtClean="0">
                              <a:latin typeface="Cambria Math"/>
                            </a:rPr>
                            <m:t>+1.26</m:t>
                          </m:r>
                          <m:r>
                            <a:rPr lang="en-US" sz="2800" b="0" i="1" smtClean="0">
                              <a:latin typeface="Cambria Math"/>
                            </a:rPr>
                            <m:t>𝑠</m:t>
                          </m:r>
                          <m:r>
                            <a:rPr lang="en-US" sz="2800" b="0" i="1" smtClean="0">
                              <a:latin typeface="Cambria Math"/>
                            </a:rPr>
                            <m:t>+9.87)</m:t>
                          </m:r>
                        </m:num>
                        <m:den>
                          <m:r>
                            <a:rPr lang="en-US" sz="2800" b="0" i="1" smtClean="0">
                              <a:latin typeface="Cambria Math"/>
                            </a:rPr>
                            <m:t>(</m:t>
                          </m:r>
                          <m:sSup>
                            <m:sSupPr>
                              <m:ctrlPr>
                                <a:rPr lang="en-US" sz="2800" b="0" i="1" smtClean="0">
                                  <a:latin typeface="Cambria Math"/>
                                </a:rPr>
                              </m:ctrlPr>
                            </m:sSupPr>
                            <m:e>
                              <m:r>
                                <a:rPr lang="en-US" sz="2800" b="0" i="1" smtClean="0">
                                  <a:latin typeface="Cambria Math"/>
                                </a:rPr>
                                <m:t>𝑠</m:t>
                              </m:r>
                            </m:e>
                            <m:sup>
                              <m:r>
                                <a:rPr lang="en-US" sz="2800" b="0" i="1" smtClean="0">
                                  <a:latin typeface="Cambria Math"/>
                                </a:rPr>
                                <m:t>2</m:t>
                              </m:r>
                            </m:sup>
                          </m:sSup>
                          <m:r>
                            <a:rPr lang="en-US" sz="2800" b="0" i="1" smtClean="0">
                              <a:latin typeface="Cambria Math"/>
                            </a:rPr>
                            <m:t>+0.015</m:t>
                          </m:r>
                          <m:r>
                            <a:rPr lang="en-US" sz="2800" b="0" i="1" smtClean="0">
                              <a:latin typeface="Cambria Math"/>
                            </a:rPr>
                            <m:t>𝑠</m:t>
                          </m:r>
                          <m:r>
                            <a:rPr lang="en-US" sz="2800" b="0" i="1" smtClean="0">
                              <a:latin typeface="Cambria Math"/>
                            </a:rPr>
                            <m:t>+0.57)(</m:t>
                          </m:r>
                          <m:sSup>
                            <m:sSupPr>
                              <m:ctrlPr>
                                <a:rPr lang="en-US" sz="2800" i="1">
                                  <a:latin typeface="Cambria Math"/>
                                </a:rPr>
                              </m:ctrlPr>
                            </m:sSupPr>
                            <m:e>
                              <m:r>
                                <a:rPr lang="en-US" sz="2800" i="1">
                                  <a:latin typeface="Cambria Math"/>
                                </a:rPr>
                                <m:t>𝑠</m:t>
                              </m:r>
                            </m:e>
                            <m:sup>
                              <m:r>
                                <a:rPr lang="en-US" sz="2800" i="1">
                                  <a:latin typeface="Cambria Math"/>
                                </a:rPr>
                                <m:t>2</m:t>
                              </m:r>
                            </m:sup>
                          </m:sSup>
                          <m:r>
                            <a:rPr lang="en-US" sz="2800" b="0" i="1" smtClean="0">
                              <a:latin typeface="Cambria Math"/>
                            </a:rPr>
                            <m:t>+0.083</m:t>
                          </m:r>
                          <m:r>
                            <a:rPr lang="en-US" sz="2800" b="0" i="1" smtClean="0">
                              <a:latin typeface="Cambria Math"/>
                            </a:rPr>
                            <m:t>𝑠</m:t>
                          </m:r>
                          <m:r>
                            <a:rPr lang="en-US" sz="2800" b="0" i="1" smtClean="0">
                              <a:latin typeface="Cambria Math"/>
                            </a:rPr>
                            <m:t>+17.2)</m:t>
                          </m:r>
                        </m:den>
                      </m:f>
                    </m:oMath>
                  </m:oMathPara>
                </a14:m>
                <a:endParaRPr lang="en-US" sz="2800" dirty="0" smtClean="0"/>
              </a:p>
              <a:p>
                <a:pPr algn="ctr"/>
                <a:endParaRPr lang="en-US" dirty="0" smtClean="0"/>
              </a:p>
              <a:p>
                <a:pPr algn="ctr"/>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381000" y="457200"/>
                <a:ext cx="8382000" cy="4357347"/>
              </a:xfrm>
              <a:prstGeom prst="rect">
                <a:avLst/>
              </a:prstGeom>
              <a:blipFill rotWithShape="1">
                <a:blip r:embed="rId2"/>
                <a:stretch>
                  <a:fillRect l="-655" t="-699"/>
                </a:stretch>
              </a:blipFill>
            </p:spPr>
            <p:txBody>
              <a:bodyPr/>
              <a:lstStyle/>
              <a:p>
                <a:r>
                  <a:rPr lang="en-US">
                    <a:noFill/>
                  </a:rPr>
                  <a:t> </a:t>
                </a:r>
              </a:p>
            </p:txBody>
          </p:sp>
        </mc:Fallback>
      </mc:AlternateContent>
    </p:spTree>
    <p:extLst>
      <p:ext uri="{BB962C8B-B14F-4D97-AF65-F5344CB8AC3E}">
        <p14:creationId xmlns:p14="http://schemas.microsoft.com/office/powerpoint/2010/main" val="2926244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Frequency Response of Compensator</a:t>
            </a:r>
            <a:endParaRPr lang="en-US" dirty="0"/>
          </a:p>
        </p:txBody>
      </p:sp>
      <p:sp>
        <p:nvSpPr>
          <p:cNvPr id="3" name="Content Placeholder 2"/>
          <p:cNvSpPr>
            <a:spLocks noGrp="1"/>
          </p:cNvSpPr>
          <p:nvPr>
            <p:ph idx="1"/>
          </p:nvPr>
        </p:nvSpPr>
        <p:spPr>
          <a:xfrm>
            <a:off x="381000" y="1295400"/>
            <a:ext cx="8229600" cy="4525963"/>
          </a:xfrm>
        </p:spPr>
        <p:txBody>
          <a:bodyPr>
            <a:normAutofit/>
          </a:bodyPr>
          <a:lstStyle/>
          <a:p>
            <a:pPr marL="0" indent="0">
              <a:buNone/>
            </a:pPr>
            <a:r>
              <a:rPr lang="en-US" sz="2000" dirty="0" smtClean="0"/>
              <a:t>MATLAB is an easy way to obtain the frequency response of the compensator:</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391" y="1676400"/>
            <a:ext cx="9409591" cy="5186297"/>
          </a:xfrm>
          <a:prstGeom prst="rect">
            <a:avLst/>
          </a:prstGeom>
        </p:spPr>
      </p:pic>
    </p:spTree>
    <p:extLst>
      <p:ext uri="{BB962C8B-B14F-4D97-AF65-F5344CB8AC3E}">
        <p14:creationId xmlns:p14="http://schemas.microsoft.com/office/powerpoint/2010/main" val="312856219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944562"/>
          </a:xfrm>
        </p:spPr>
        <p:txBody>
          <a:bodyPr>
            <a:normAutofit/>
          </a:bodyPr>
          <a:lstStyle/>
          <a:p>
            <a:r>
              <a:rPr lang="en-US" sz="3200" dirty="0" smtClean="0"/>
              <a:t>Effect of Compensator in feedback loop</a:t>
            </a:r>
            <a:endParaRPr lang="en-US" sz="3200" dirty="0"/>
          </a:p>
        </p:txBody>
      </p:sp>
      <p:sp>
        <p:nvSpPr>
          <p:cNvPr id="4" name="TextBox 3"/>
          <p:cNvSpPr txBox="1"/>
          <p:nvPr/>
        </p:nvSpPr>
        <p:spPr>
          <a:xfrm>
            <a:off x="304800" y="1295400"/>
            <a:ext cx="8534400" cy="3662541"/>
          </a:xfrm>
          <a:prstGeom prst="rect">
            <a:avLst/>
          </a:prstGeom>
          <a:noFill/>
        </p:spPr>
        <p:txBody>
          <a:bodyPr wrap="square" rtlCol="0">
            <a:spAutoFit/>
          </a:bodyPr>
          <a:lstStyle/>
          <a:p>
            <a:r>
              <a:rPr lang="en-US" dirty="0" smtClean="0"/>
              <a:t>In order to understand how the compensator damps the frequencies of the “Thermal Flutter” we need to derive the closed loop transfer function to determine how the disturbance affects the output.</a:t>
            </a:r>
          </a:p>
          <a:p>
            <a:endParaRPr lang="en-US" dirty="0"/>
          </a:p>
          <a:p>
            <a:r>
              <a:rPr lang="en-US" dirty="0" smtClean="0"/>
              <a:t>Here is the block diagram of the system:</a:t>
            </a:r>
          </a:p>
          <a:p>
            <a:endParaRPr lang="en-US" dirty="0"/>
          </a:p>
          <a:p>
            <a:r>
              <a:rPr lang="en-US" sz="1400" dirty="0" smtClean="0"/>
              <a:t>We can derive the output in terms of</a:t>
            </a:r>
          </a:p>
          <a:p>
            <a:r>
              <a:rPr lang="en-US" sz="1400" dirty="0" smtClean="0"/>
              <a:t>the input and the feedback:</a:t>
            </a:r>
          </a:p>
          <a:p>
            <a:endParaRPr lang="en-US" sz="1400" dirty="0"/>
          </a:p>
          <a:p>
            <a:r>
              <a:rPr lang="en-US" dirty="0" smtClean="0"/>
              <a:t>Y = </a:t>
            </a:r>
            <a:r>
              <a:rPr lang="en-US" dirty="0" err="1" smtClean="0"/>
              <a:t>DG</a:t>
            </a:r>
            <a:r>
              <a:rPr lang="en-US" baseline="-25000" dirty="0" err="1" smtClean="0"/>
              <a:t>p</a:t>
            </a:r>
            <a:r>
              <a:rPr lang="en-US" dirty="0" smtClean="0"/>
              <a:t> + (R – Y)</a:t>
            </a:r>
            <a:r>
              <a:rPr lang="en-US" dirty="0" err="1" smtClean="0"/>
              <a:t>G</a:t>
            </a:r>
            <a:r>
              <a:rPr lang="en-US" baseline="-25000" dirty="0" err="1" smtClean="0"/>
              <a:t>c</a:t>
            </a:r>
            <a:r>
              <a:rPr lang="en-US" dirty="0" err="1" smtClean="0"/>
              <a:t>GG</a:t>
            </a:r>
            <a:r>
              <a:rPr lang="en-US" baseline="-25000" dirty="0" err="1" smtClean="0"/>
              <a:t>p</a:t>
            </a:r>
            <a:endParaRPr lang="en-US" dirty="0" smtClean="0"/>
          </a:p>
          <a:p>
            <a:endParaRPr lang="en-US" dirty="0"/>
          </a:p>
          <a:p>
            <a:r>
              <a:rPr lang="en-US" dirty="0" smtClean="0"/>
              <a:t>Y(1 + </a:t>
            </a:r>
            <a:r>
              <a:rPr lang="en-US" dirty="0" err="1" smtClean="0"/>
              <a:t>G</a:t>
            </a:r>
            <a:r>
              <a:rPr lang="en-US" baseline="-25000" dirty="0" err="1" smtClean="0"/>
              <a:t>c</a:t>
            </a:r>
            <a:r>
              <a:rPr lang="en-US" dirty="0" err="1" smtClean="0"/>
              <a:t>GG</a:t>
            </a:r>
            <a:r>
              <a:rPr lang="en-US" baseline="-25000" dirty="0" err="1" smtClean="0"/>
              <a:t>p</a:t>
            </a:r>
            <a:r>
              <a:rPr lang="en-US" dirty="0" smtClean="0"/>
              <a:t>) = </a:t>
            </a:r>
            <a:r>
              <a:rPr lang="en-US" dirty="0" err="1" smtClean="0"/>
              <a:t>RG</a:t>
            </a:r>
            <a:r>
              <a:rPr lang="en-US" baseline="-25000" dirty="0" err="1" smtClean="0"/>
              <a:t>c</a:t>
            </a:r>
            <a:r>
              <a:rPr lang="en-US" dirty="0" err="1" smtClean="0"/>
              <a:t>GG</a:t>
            </a:r>
            <a:r>
              <a:rPr lang="en-US" baseline="-25000" dirty="0" err="1" smtClean="0"/>
              <a:t>p</a:t>
            </a:r>
            <a:r>
              <a:rPr lang="en-US" dirty="0" smtClean="0"/>
              <a:t>+ </a:t>
            </a:r>
            <a:r>
              <a:rPr lang="en-US" dirty="0" err="1" smtClean="0"/>
              <a:t>DG</a:t>
            </a:r>
            <a:r>
              <a:rPr lang="en-US" baseline="-25000" dirty="0" err="1" smtClean="0"/>
              <a:t>p</a:t>
            </a:r>
            <a:endParaRPr lang="en-US" dirty="0" smtClean="0"/>
          </a:p>
          <a:p>
            <a:endParaRPr lang="en-US" sz="1400" dirty="0"/>
          </a:p>
          <a:p>
            <a:endParaRPr lang="en-US"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040" y="2895600"/>
            <a:ext cx="5803800" cy="1707472"/>
          </a:xfrm>
          <a:prstGeom prst="rect">
            <a:avLst/>
          </a:prstGeom>
        </p:spPr>
      </p:pic>
      <mc:AlternateContent xmlns:mc="http://schemas.openxmlformats.org/markup-compatibility/2006" xmlns:a14="http://schemas.microsoft.com/office/drawing/2010/main">
        <mc:Choice Requires="a14">
          <p:sp>
            <p:nvSpPr>
              <p:cNvPr id="6" name="TextBox 5"/>
              <p:cNvSpPr txBox="1"/>
              <p:nvPr/>
            </p:nvSpPr>
            <p:spPr>
              <a:xfrm>
                <a:off x="1060882" y="5105400"/>
                <a:ext cx="6096000" cy="132081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800" b="0" i="0">
                          <a:latin typeface="Cambria Math"/>
                        </a:rPr>
                        <m:t>Y</m:t>
                      </m:r>
                      <m:r>
                        <a:rPr lang="en-US" sz="2800" b="0" i="0">
                          <a:latin typeface="Cambria Math"/>
                        </a:rPr>
                        <m:t>= </m:t>
                      </m:r>
                      <m:r>
                        <m:rPr>
                          <m:sty m:val="p"/>
                        </m:rPr>
                        <a:rPr lang="en-US" sz="2800" b="0" i="0">
                          <a:latin typeface="Cambria Math"/>
                        </a:rPr>
                        <m:t>R</m:t>
                      </m:r>
                      <m:f>
                        <m:fPr>
                          <m:ctrlPr>
                            <a:rPr lang="en-US" sz="2800" i="1">
                              <a:latin typeface="Cambria Math"/>
                            </a:rPr>
                          </m:ctrlPr>
                        </m:fPr>
                        <m:num>
                          <m:sSub>
                            <m:sSubPr>
                              <m:ctrlPr>
                                <a:rPr lang="en-US" sz="2800" i="1">
                                  <a:latin typeface="Cambria Math"/>
                                </a:rPr>
                              </m:ctrlPr>
                            </m:sSubPr>
                            <m:e>
                              <m:r>
                                <m:rPr>
                                  <m:sty m:val="p"/>
                                </m:rPr>
                                <a:rPr lang="en-US" sz="2800" b="0" i="0">
                                  <a:latin typeface="Cambria Math"/>
                                </a:rPr>
                                <m:t>G</m:t>
                              </m:r>
                            </m:e>
                            <m:sub>
                              <m:r>
                                <m:rPr>
                                  <m:sty m:val="p"/>
                                </m:rPr>
                                <a:rPr lang="en-US" sz="2800" b="0" i="0">
                                  <a:latin typeface="Cambria Math"/>
                                </a:rPr>
                                <m:t>c</m:t>
                              </m:r>
                            </m:sub>
                          </m:sSub>
                          <m:r>
                            <m:rPr>
                              <m:sty m:val="p"/>
                            </m:rPr>
                            <a:rPr lang="en-US" sz="2800" b="0" i="0">
                              <a:latin typeface="Cambria Math"/>
                            </a:rPr>
                            <m:t>G</m:t>
                          </m:r>
                          <m:sSub>
                            <m:sSubPr>
                              <m:ctrlPr>
                                <a:rPr lang="en-US" sz="2800" i="1">
                                  <a:latin typeface="Cambria Math"/>
                                </a:rPr>
                              </m:ctrlPr>
                            </m:sSubPr>
                            <m:e>
                              <m:r>
                                <m:rPr>
                                  <m:sty m:val="p"/>
                                </m:rPr>
                                <a:rPr lang="en-US" sz="2800" b="0" i="0">
                                  <a:latin typeface="Cambria Math"/>
                                </a:rPr>
                                <m:t>G</m:t>
                              </m:r>
                            </m:e>
                            <m:sub>
                              <m:r>
                                <m:rPr>
                                  <m:sty m:val="p"/>
                                </m:rPr>
                                <a:rPr lang="en-US" sz="2800" b="0" i="0">
                                  <a:latin typeface="Cambria Math"/>
                                </a:rPr>
                                <m:t>p</m:t>
                              </m:r>
                            </m:sub>
                          </m:sSub>
                        </m:num>
                        <m:den>
                          <m:r>
                            <a:rPr lang="en-US" sz="2800" b="0" i="0">
                              <a:latin typeface="Cambria Math"/>
                            </a:rPr>
                            <m:t>1+ </m:t>
                          </m:r>
                          <m:sSub>
                            <m:sSubPr>
                              <m:ctrlPr>
                                <a:rPr lang="en-US" sz="2800" i="1">
                                  <a:latin typeface="Cambria Math"/>
                                </a:rPr>
                              </m:ctrlPr>
                            </m:sSubPr>
                            <m:e>
                              <m:r>
                                <m:rPr>
                                  <m:sty m:val="p"/>
                                </m:rPr>
                                <a:rPr lang="en-US" sz="2800" b="0" i="0">
                                  <a:latin typeface="Cambria Math"/>
                                </a:rPr>
                                <m:t>G</m:t>
                              </m:r>
                            </m:e>
                            <m:sub>
                              <m:r>
                                <m:rPr>
                                  <m:sty m:val="p"/>
                                </m:rPr>
                                <a:rPr lang="en-US" sz="2800" b="0" i="0">
                                  <a:latin typeface="Cambria Math"/>
                                </a:rPr>
                                <m:t>c</m:t>
                              </m:r>
                            </m:sub>
                          </m:sSub>
                          <m:r>
                            <m:rPr>
                              <m:sty m:val="p"/>
                            </m:rPr>
                            <a:rPr lang="en-US" sz="2800" b="0" i="0">
                              <a:latin typeface="Cambria Math"/>
                            </a:rPr>
                            <m:t>G</m:t>
                          </m:r>
                          <m:sSub>
                            <m:sSubPr>
                              <m:ctrlPr>
                                <a:rPr lang="en-US" sz="2800" i="1">
                                  <a:latin typeface="Cambria Math"/>
                                </a:rPr>
                              </m:ctrlPr>
                            </m:sSubPr>
                            <m:e>
                              <m:r>
                                <m:rPr>
                                  <m:sty m:val="p"/>
                                </m:rPr>
                                <a:rPr lang="en-US" sz="2800" b="0" i="0">
                                  <a:latin typeface="Cambria Math"/>
                                </a:rPr>
                                <m:t>G</m:t>
                              </m:r>
                            </m:e>
                            <m:sub>
                              <m:r>
                                <m:rPr>
                                  <m:sty m:val="p"/>
                                </m:rPr>
                                <a:rPr lang="en-US" sz="2800" b="0" i="0">
                                  <a:latin typeface="Cambria Math"/>
                                </a:rPr>
                                <m:t>p</m:t>
                              </m:r>
                            </m:sub>
                          </m:sSub>
                        </m:den>
                      </m:f>
                      <m:r>
                        <a:rPr lang="en-US" sz="2800" b="0" i="0">
                          <a:latin typeface="Cambria Math"/>
                        </a:rPr>
                        <m:t>+</m:t>
                      </m:r>
                      <m:r>
                        <m:rPr>
                          <m:sty m:val="p"/>
                        </m:rPr>
                        <a:rPr lang="en-US" sz="2800" b="0" i="0">
                          <a:latin typeface="Cambria Math"/>
                        </a:rPr>
                        <m:t>D</m:t>
                      </m:r>
                      <m:f>
                        <m:fPr>
                          <m:ctrlPr>
                            <a:rPr lang="en-US" sz="2800" i="1">
                              <a:latin typeface="Cambria Math"/>
                            </a:rPr>
                          </m:ctrlPr>
                        </m:fPr>
                        <m:num>
                          <m:sSub>
                            <m:sSubPr>
                              <m:ctrlPr>
                                <a:rPr lang="en-US" sz="2800" i="1">
                                  <a:latin typeface="Cambria Math"/>
                                </a:rPr>
                              </m:ctrlPr>
                            </m:sSubPr>
                            <m:e>
                              <m:r>
                                <m:rPr>
                                  <m:sty m:val="p"/>
                                </m:rPr>
                                <a:rPr lang="en-US" sz="2800" b="0" i="0">
                                  <a:latin typeface="Cambria Math"/>
                                </a:rPr>
                                <m:t>G</m:t>
                              </m:r>
                            </m:e>
                            <m:sub>
                              <m:r>
                                <m:rPr>
                                  <m:sty m:val="p"/>
                                </m:rPr>
                                <a:rPr lang="en-US" sz="2800" b="0" i="0">
                                  <a:latin typeface="Cambria Math"/>
                                </a:rPr>
                                <m:t>p</m:t>
                              </m:r>
                            </m:sub>
                          </m:sSub>
                        </m:num>
                        <m:den>
                          <m:r>
                            <a:rPr lang="en-US" sz="2800" b="0" i="0">
                              <a:latin typeface="Cambria Math"/>
                            </a:rPr>
                            <m:t>1+ </m:t>
                          </m:r>
                          <m:sSub>
                            <m:sSubPr>
                              <m:ctrlPr>
                                <a:rPr lang="en-US" sz="2800" i="1">
                                  <a:latin typeface="Cambria Math"/>
                                </a:rPr>
                              </m:ctrlPr>
                            </m:sSubPr>
                            <m:e>
                              <m:r>
                                <m:rPr>
                                  <m:sty m:val="p"/>
                                </m:rPr>
                                <a:rPr lang="en-US" sz="2800" b="0" i="0">
                                  <a:latin typeface="Cambria Math"/>
                                </a:rPr>
                                <m:t>G</m:t>
                              </m:r>
                            </m:e>
                            <m:sub>
                              <m:r>
                                <m:rPr>
                                  <m:sty m:val="p"/>
                                </m:rPr>
                                <a:rPr lang="en-US" sz="2800" b="0" i="0">
                                  <a:latin typeface="Cambria Math"/>
                                </a:rPr>
                                <m:t>c</m:t>
                              </m:r>
                            </m:sub>
                          </m:sSub>
                          <m:r>
                            <m:rPr>
                              <m:sty m:val="p"/>
                            </m:rPr>
                            <a:rPr lang="en-US" sz="2800" b="0" i="0">
                              <a:latin typeface="Cambria Math"/>
                            </a:rPr>
                            <m:t>G</m:t>
                          </m:r>
                          <m:sSub>
                            <m:sSubPr>
                              <m:ctrlPr>
                                <a:rPr lang="en-US" sz="2800" i="1">
                                  <a:latin typeface="Cambria Math"/>
                                </a:rPr>
                              </m:ctrlPr>
                            </m:sSubPr>
                            <m:e>
                              <m:r>
                                <m:rPr>
                                  <m:sty m:val="p"/>
                                </m:rPr>
                                <a:rPr lang="en-US" sz="2800" b="0" i="0">
                                  <a:latin typeface="Cambria Math"/>
                                </a:rPr>
                                <m:t>G</m:t>
                              </m:r>
                            </m:e>
                            <m:sub>
                              <m:r>
                                <m:rPr>
                                  <m:sty m:val="p"/>
                                </m:rPr>
                                <a:rPr lang="en-US" sz="2800" b="0" i="0">
                                  <a:latin typeface="Cambria Math"/>
                                </a:rPr>
                                <m:t>p</m:t>
                              </m:r>
                            </m:sub>
                          </m:sSub>
                        </m:den>
                      </m:f>
                    </m:oMath>
                  </m:oMathPara>
                </a14:m>
                <a:endParaRPr lang="en-US" sz="2800" dirty="0"/>
              </a:p>
              <a:p>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1060882" y="5105400"/>
                <a:ext cx="6096000" cy="1320811"/>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81127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extBox 3"/>
              <p:cNvSpPr txBox="1"/>
              <p:nvPr/>
            </p:nvSpPr>
            <p:spPr>
              <a:xfrm>
                <a:off x="457200" y="304800"/>
                <a:ext cx="8458200" cy="2184893"/>
              </a:xfrm>
              <a:prstGeom prst="rect">
                <a:avLst/>
              </a:prstGeom>
              <a:noFill/>
            </p:spPr>
            <p:txBody>
              <a:bodyPr wrap="square" rtlCol="0">
                <a:spAutoFit/>
              </a:bodyPr>
              <a:lstStyle/>
              <a:p>
                <a:r>
                  <a:rPr lang="en-US" dirty="0" smtClean="0"/>
                  <a:t>Regardless of the specific transfer functions of the controller and plant, the large magnitude response of the compensator at the two frequencies will damp those frequencies. Two examples are presented, one with unity transfer functions for both the controller and plant, and one with:</a:t>
                </a:r>
              </a:p>
              <a:p>
                <a:endParaRPr lang="en-US" dirty="0"/>
              </a:p>
              <a:p>
                <a14:m>
                  <m:oMathPara xmlns:m="http://schemas.openxmlformats.org/officeDocument/2006/math">
                    <m:oMathParaPr>
                      <m:jc m:val="centerGroup"/>
                    </m:oMathParaPr>
                    <m:oMath xmlns:m="http://schemas.openxmlformats.org/officeDocument/2006/math">
                      <m:r>
                        <m:rPr>
                          <m:sty m:val="p"/>
                        </m:rPr>
                        <a:rPr lang="en-US" sz="2400" b="0" i="0" smtClean="0">
                          <a:latin typeface="Cambria Math"/>
                        </a:rPr>
                        <m:t>G</m:t>
                      </m:r>
                      <m:d>
                        <m:dPr>
                          <m:ctrlPr>
                            <a:rPr lang="en-US" sz="2400" b="0" i="0" smtClean="0">
                              <a:latin typeface="Cambria Math"/>
                            </a:rPr>
                          </m:ctrlPr>
                        </m:dPr>
                        <m:e>
                          <m:r>
                            <m:rPr>
                              <m:sty m:val="p"/>
                            </m:rPr>
                            <a:rPr lang="en-US" sz="2400" b="0" i="0" smtClean="0">
                              <a:latin typeface="Cambria Math"/>
                            </a:rPr>
                            <m:t>s</m:t>
                          </m:r>
                        </m:e>
                      </m:d>
                      <m:r>
                        <a:rPr lang="en-US" sz="2400" b="0" i="0" smtClean="0">
                          <a:latin typeface="Cambria Math"/>
                        </a:rPr>
                        <m:t>=</m:t>
                      </m:r>
                      <m:f>
                        <m:fPr>
                          <m:ctrlPr>
                            <a:rPr lang="en-US" sz="2400" b="0" i="1" smtClean="0">
                              <a:latin typeface="Cambria Math"/>
                            </a:rPr>
                          </m:ctrlPr>
                        </m:fPr>
                        <m:num>
                          <m:r>
                            <a:rPr lang="en-US" sz="2400" b="0" i="1" smtClean="0">
                              <a:latin typeface="Cambria Math"/>
                            </a:rPr>
                            <m:t>8</m:t>
                          </m:r>
                        </m:num>
                        <m:den>
                          <m:r>
                            <a:rPr lang="en-US" sz="2400" b="0" i="1" smtClean="0">
                              <a:latin typeface="Cambria Math"/>
                            </a:rPr>
                            <m:t>𝑠</m:t>
                          </m:r>
                          <m:r>
                            <a:rPr lang="en-US" sz="2400" b="0" i="1" smtClean="0">
                              <a:latin typeface="Cambria Math"/>
                            </a:rPr>
                            <m:t>+8</m:t>
                          </m:r>
                        </m:den>
                      </m:f>
                      <m:r>
                        <a:rPr lang="en-US" sz="2400" b="0" i="1" smtClean="0">
                          <a:latin typeface="Cambria Math"/>
                        </a:rPr>
                        <m:t>    </m:t>
                      </m:r>
                      <m:sSub>
                        <m:sSubPr>
                          <m:ctrlPr>
                            <a:rPr lang="en-US" sz="2400" b="0" i="1" smtClean="0">
                              <a:latin typeface="Cambria Math"/>
                            </a:rPr>
                          </m:ctrlPr>
                        </m:sSubPr>
                        <m:e>
                          <m:r>
                            <a:rPr lang="en-US" sz="2400" b="0" i="1" smtClean="0">
                              <a:latin typeface="Cambria Math"/>
                            </a:rPr>
                            <m:t>𝐺</m:t>
                          </m:r>
                        </m:e>
                        <m:sub>
                          <m:r>
                            <a:rPr lang="en-US" sz="2400" b="0" i="1" smtClean="0">
                              <a:latin typeface="Cambria Math"/>
                            </a:rPr>
                            <m:t>𝑝</m:t>
                          </m:r>
                        </m:sub>
                      </m:sSub>
                      <m:d>
                        <m:dPr>
                          <m:ctrlPr>
                            <a:rPr lang="en-US" sz="2400" b="0" i="1" smtClean="0">
                              <a:latin typeface="Cambria Math"/>
                            </a:rPr>
                          </m:ctrlPr>
                        </m:dPr>
                        <m:e>
                          <m:r>
                            <a:rPr lang="en-US" sz="2400" b="0" i="1" smtClean="0">
                              <a:latin typeface="Cambria Math"/>
                            </a:rPr>
                            <m:t>𝑠</m:t>
                          </m:r>
                        </m:e>
                      </m:d>
                      <m:r>
                        <a:rPr lang="en-US" sz="2400" b="0" i="1" smtClean="0">
                          <a:latin typeface="Cambria Math"/>
                        </a:rPr>
                        <m:t>=</m:t>
                      </m:r>
                      <m:f>
                        <m:fPr>
                          <m:ctrlPr>
                            <a:rPr lang="en-US" sz="2400" b="0" i="1" smtClean="0">
                              <a:latin typeface="Cambria Math"/>
                            </a:rPr>
                          </m:ctrlPr>
                        </m:fPr>
                        <m:num>
                          <m:r>
                            <a:rPr lang="en-US" sz="2400" b="0" i="1" smtClean="0">
                              <a:latin typeface="Cambria Math"/>
                            </a:rPr>
                            <m:t>125</m:t>
                          </m:r>
                        </m:num>
                        <m:den>
                          <m:sSup>
                            <m:sSupPr>
                              <m:ctrlPr>
                                <a:rPr lang="en-US" sz="2400" b="0" i="1" smtClean="0">
                                  <a:latin typeface="Cambria Math"/>
                                </a:rPr>
                              </m:ctrlPr>
                            </m:sSupPr>
                            <m:e>
                              <m:r>
                                <a:rPr lang="en-US" sz="2400" b="0" i="1" smtClean="0">
                                  <a:latin typeface="Cambria Math"/>
                                </a:rPr>
                                <m:t>𝑠</m:t>
                              </m:r>
                            </m:e>
                            <m:sup>
                              <m:r>
                                <a:rPr lang="en-US" sz="2400" b="0" i="1" smtClean="0">
                                  <a:latin typeface="Cambria Math"/>
                                </a:rPr>
                                <m:t>2</m:t>
                              </m:r>
                            </m:sup>
                          </m:sSup>
                          <m:r>
                            <a:rPr lang="en-US" sz="2400" b="0" i="1" smtClean="0">
                              <a:latin typeface="Cambria Math"/>
                            </a:rPr>
                            <m:t>+</m:t>
                          </m:r>
                          <m:r>
                            <a:rPr lang="en-US" sz="2400" b="0" i="1" smtClean="0">
                              <a:latin typeface="Cambria Math"/>
                            </a:rPr>
                            <m:t>𝑠</m:t>
                          </m:r>
                          <m:r>
                            <a:rPr lang="en-US" sz="2400" b="0" i="1" smtClean="0">
                              <a:latin typeface="Cambria Math"/>
                            </a:rPr>
                            <m:t>+125</m:t>
                          </m:r>
                        </m:den>
                      </m:f>
                    </m:oMath>
                  </m:oMathPara>
                </a14:m>
                <a:endParaRPr lang="en-US" sz="2400" dirty="0"/>
              </a:p>
            </p:txBody>
          </p:sp>
        </mc:Choice>
        <mc:Fallback>
          <p:sp>
            <p:nvSpPr>
              <p:cNvPr id="4" name="TextBox 3"/>
              <p:cNvSpPr txBox="1">
                <a:spLocks noRot="1" noChangeAspect="1" noMove="1" noResize="1" noEditPoints="1" noAdjustHandles="1" noChangeArrowheads="1" noChangeShapeType="1" noTextEdit="1"/>
              </p:cNvSpPr>
              <p:nvPr/>
            </p:nvSpPr>
            <p:spPr>
              <a:xfrm>
                <a:off x="457200" y="304800"/>
                <a:ext cx="8458200" cy="2184893"/>
              </a:xfrm>
              <a:prstGeom prst="rect">
                <a:avLst/>
              </a:prstGeom>
              <a:blipFill rotWithShape="1">
                <a:blip r:embed="rId3"/>
                <a:stretch>
                  <a:fillRect l="-576" t="-1397"/>
                </a:stretch>
              </a:blipFill>
            </p:spPr>
            <p:txBody>
              <a:bodyPr/>
              <a:lstStyle/>
              <a:p>
                <a:r>
                  <a:rPr lang="en-US">
                    <a:noFill/>
                  </a:rPr>
                  <a:t> </a:t>
                </a:r>
              </a:p>
            </p:txBody>
          </p:sp>
        </mc:Fallback>
      </mc:AlternateContent>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2667000"/>
            <a:ext cx="8164847" cy="4114168"/>
          </a:xfrm>
          <a:prstGeom prst="rect">
            <a:avLst/>
          </a:prstGeom>
        </p:spPr>
      </p:pic>
      <p:sp>
        <p:nvSpPr>
          <p:cNvPr id="5" name="TextBox 4"/>
          <p:cNvSpPr txBox="1"/>
          <p:nvPr/>
        </p:nvSpPr>
        <p:spPr>
          <a:xfrm>
            <a:off x="685800" y="2819400"/>
            <a:ext cx="2285562" cy="369332"/>
          </a:xfrm>
          <a:prstGeom prst="rect">
            <a:avLst/>
          </a:prstGeom>
          <a:noFill/>
        </p:spPr>
        <p:txBody>
          <a:bodyPr wrap="none" rtlCol="0">
            <a:spAutoFit/>
          </a:bodyPr>
          <a:lstStyle/>
          <a:p>
            <a:r>
              <a:rPr lang="en-US" dirty="0" smtClean="0"/>
              <a:t>Frequency Response 1</a:t>
            </a:r>
            <a:endParaRPr lang="en-US" dirty="0"/>
          </a:p>
        </p:txBody>
      </p:sp>
    </p:spTree>
    <p:extLst>
      <p:ext uri="{BB962C8B-B14F-4D97-AF65-F5344CB8AC3E}">
        <p14:creationId xmlns:p14="http://schemas.microsoft.com/office/powerpoint/2010/main" val="323068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3600" dirty="0" smtClean="0"/>
              <a:t>Frequency Response 2</a:t>
            </a:r>
            <a:br>
              <a:rPr lang="en-US" sz="3600" dirty="0" smtClean="0"/>
            </a:br>
            <a:r>
              <a:rPr lang="en-US" sz="3600" dirty="0" smtClean="0"/>
              <a:t>(non-unity controller and plant TF)</a:t>
            </a:r>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 y="1600200"/>
            <a:ext cx="8923849" cy="4953000"/>
          </a:xfrm>
          <a:prstGeom prst="rect">
            <a:avLst/>
          </a:prstGeom>
        </p:spPr>
      </p:pic>
    </p:spTree>
    <p:extLst>
      <p:ext uri="{BB962C8B-B14F-4D97-AF65-F5344CB8AC3E}">
        <p14:creationId xmlns:p14="http://schemas.microsoft.com/office/powerpoint/2010/main" val="1780212784"/>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838200"/>
          </a:xfrm>
        </p:spPr>
        <p:txBody>
          <a:bodyPr>
            <a:normAutofit/>
          </a:bodyPr>
          <a:lstStyle/>
          <a:p>
            <a:r>
              <a:rPr lang="en-US" sz="2800" dirty="0" smtClean="0"/>
              <a:t>Effect of compensator on transfer function Y(s)/R(s)</a:t>
            </a:r>
            <a:endParaRPr lang="en-US" sz="2800"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04800" y="914400"/>
                <a:ext cx="8763000" cy="5867400"/>
              </a:xfrm>
            </p:spPr>
            <p:txBody>
              <a:bodyPr>
                <a:normAutofit/>
              </a:bodyPr>
              <a:lstStyle/>
              <a:p>
                <a:pPr marL="0" indent="0">
                  <a:buNone/>
                </a:pPr>
                <a:r>
                  <a:rPr lang="en-US" sz="2400" dirty="0" smtClean="0"/>
                  <a:t>Another question is how the compensator affects the closed loop transfer function Y(s)/R(s). We want to minimize distortion.</a:t>
                </a:r>
              </a:p>
              <a:p>
                <a:pPr marL="0" indent="0">
                  <a:buNone/>
                </a:pPr>
                <a:endParaRPr lang="en-US" sz="1200" dirty="0"/>
              </a:p>
              <a:p>
                <a:pPr marL="0" indent="0">
                  <a:buNone/>
                </a:pPr>
                <a:r>
                  <a:rPr lang="en-US" sz="2400" dirty="0" smtClean="0"/>
                  <a:t>We compare the frequency response of the transfer function with and without the compensator.</a:t>
                </a:r>
              </a:p>
              <a:p>
                <a:pPr marL="0" indent="0">
                  <a:buNone/>
                </a:pPr>
                <a:endParaRPr lang="en-US" sz="1100" dirty="0" smtClean="0"/>
              </a:p>
              <a:p>
                <a:pPr marL="0" indent="0">
                  <a:buNone/>
                </a:pPr>
                <a14:m>
                  <m:oMathPara xmlns:m="http://schemas.openxmlformats.org/officeDocument/2006/math">
                    <m:oMathParaPr>
                      <m:jc m:val="centerGroup"/>
                    </m:oMathParaPr>
                    <m:oMath xmlns:m="http://schemas.openxmlformats.org/officeDocument/2006/math">
                      <m:r>
                        <a:rPr lang="en-US" sz="2400" b="0" i="1" smtClean="0">
                          <a:latin typeface="Cambria Math"/>
                        </a:rPr>
                        <m:t>𝑇</m:t>
                      </m:r>
                      <m:d>
                        <m:dPr>
                          <m:ctrlPr>
                            <a:rPr lang="en-US" sz="2400" b="0" i="1" smtClean="0">
                              <a:latin typeface="Cambria Math"/>
                            </a:rPr>
                          </m:ctrlPr>
                        </m:dPr>
                        <m:e>
                          <m:r>
                            <a:rPr lang="en-US" sz="2400" b="0" i="1" smtClean="0">
                              <a:latin typeface="Cambria Math"/>
                            </a:rPr>
                            <m:t>𝑠</m:t>
                          </m:r>
                        </m:e>
                      </m:d>
                      <m:r>
                        <a:rPr lang="en-US" sz="2400" b="0" i="1" smtClean="0">
                          <a:latin typeface="Cambria Math"/>
                        </a:rPr>
                        <m:t>=</m:t>
                      </m:r>
                      <m:f>
                        <m:fPr>
                          <m:ctrlPr>
                            <a:rPr lang="en-US" sz="2400" b="0" i="1" smtClean="0">
                              <a:latin typeface="Cambria Math"/>
                            </a:rPr>
                          </m:ctrlPr>
                        </m:fPr>
                        <m:num>
                          <m:r>
                            <a:rPr lang="en-US" sz="2400" b="0" i="1" smtClean="0">
                              <a:latin typeface="Cambria Math"/>
                            </a:rPr>
                            <m:t>𝐺</m:t>
                          </m:r>
                          <m:sSub>
                            <m:sSubPr>
                              <m:ctrlPr>
                                <a:rPr lang="en-US" sz="2400" b="0" i="1" smtClean="0">
                                  <a:latin typeface="Cambria Math"/>
                                </a:rPr>
                              </m:ctrlPr>
                            </m:sSubPr>
                            <m:e>
                              <m:r>
                                <a:rPr lang="en-US" sz="2400" b="0" i="1" smtClean="0">
                                  <a:latin typeface="Cambria Math"/>
                                </a:rPr>
                                <m:t>𝐺</m:t>
                              </m:r>
                            </m:e>
                            <m:sub>
                              <m:r>
                                <a:rPr lang="en-US" sz="2400" b="0" i="1" smtClean="0">
                                  <a:latin typeface="Cambria Math"/>
                                </a:rPr>
                                <m:t>𝑝</m:t>
                              </m:r>
                            </m:sub>
                          </m:sSub>
                        </m:num>
                        <m:den>
                          <m:r>
                            <a:rPr lang="en-US" sz="2400" b="0" i="1" smtClean="0">
                              <a:latin typeface="Cambria Math"/>
                            </a:rPr>
                            <m:t>1+</m:t>
                          </m:r>
                          <m:r>
                            <a:rPr lang="en-US" sz="2400" b="0" i="1" smtClean="0">
                              <a:latin typeface="Cambria Math"/>
                            </a:rPr>
                            <m:t>𝐺</m:t>
                          </m:r>
                          <m:sSub>
                            <m:sSubPr>
                              <m:ctrlPr>
                                <a:rPr lang="en-US" sz="2400" b="0" i="1" smtClean="0">
                                  <a:latin typeface="Cambria Math"/>
                                </a:rPr>
                              </m:ctrlPr>
                            </m:sSubPr>
                            <m:e>
                              <m:r>
                                <a:rPr lang="en-US" sz="2400" b="0" i="1" smtClean="0">
                                  <a:latin typeface="Cambria Math"/>
                                </a:rPr>
                                <m:t>𝐺</m:t>
                              </m:r>
                            </m:e>
                            <m:sub>
                              <m:r>
                                <a:rPr lang="en-US" sz="2400" b="0" i="1" smtClean="0">
                                  <a:latin typeface="Cambria Math"/>
                                </a:rPr>
                                <m:t>𝑝</m:t>
                              </m:r>
                            </m:sub>
                          </m:sSub>
                        </m:den>
                      </m:f>
                      <m:r>
                        <a:rPr lang="en-US" sz="2400" b="0" i="1" smtClean="0">
                          <a:latin typeface="Cambria Math"/>
                        </a:rPr>
                        <m:t> </m:t>
                      </m:r>
                      <m:r>
                        <m:rPr>
                          <m:sty m:val="p"/>
                        </m:rPr>
                        <a:rPr lang="en-US" sz="2400" b="0" i="0" smtClean="0">
                          <a:latin typeface="Cambria Math"/>
                        </a:rPr>
                        <m:t>and</m:t>
                      </m:r>
                      <m:r>
                        <a:rPr lang="en-US" sz="2400" b="0" i="0" smtClean="0">
                          <a:latin typeface="Cambria Math"/>
                        </a:rPr>
                        <m:t> </m:t>
                      </m:r>
                      <m:r>
                        <a:rPr lang="en-US" sz="2400" b="0" i="1" smtClean="0">
                          <a:latin typeface="Cambria Math"/>
                        </a:rPr>
                        <m:t>𝑇</m:t>
                      </m:r>
                      <m:d>
                        <m:dPr>
                          <m:ctrlPr>
                            <a:rPr lang="en-US" sz="2400" b="0" i="1" smtClean="0">
                              <a:latin typeface="Cambria Math"/>
                            </a:rPr>
                          </m:ctrlPr>
                        </m:dPr>
                        <m:e>
                          <m:r>
                            <a:rPr lang="en-US" sz="2400" b="0" i="1" smtClean="0">
                              <a:latin typeface="Cambria Math"/>
                            </a:rPr>
                            <m:t>𝑠</m:t>
                          </m:r>
                        </m:e>
                      </m:d>
                      <m:r>
                        <a:rPr lang="en-US" sz="2400" b="0" i="1" smtClean="0">
                          <a:latin typeface="Cambria Math"/>
                        </a:rPr>
                        <m:t>= </m:t>
                      </m:r>
                      <m:f>
                        <m:fPr>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𝐺</m:t>
                              </m:r>
                            </m:e>
                            <m:sub>
                              <m:r>
                                <a:rPr lang="en-US" sz="2400" b="0" i="1" smtClean="0">
                                  <a:latin typeface="Cambria Math"/>
                                </a:rPr>
                                <m:t>𝑐</m:t>
                              </m:r>
                            </m:sub>
                          </m:sSub>
                          <m:r>
                            <a:rPr lang="en-US" sz="2400" b="0" i="1" smtClean="0">
                              <a:latin typeface="Cambria Math"/>
                            </a:rPr>
                            <m:t>𝐺</m:t>
                          </m:r>
                          <m:sSub>
                            <m:sSubPr>
                              <m:ctrlPr>
                                <a:rPr lang="en-US" sz="2400" b="0" i="1" smtClean="0">
                                  <a:latin typeface="Cambria Math"/>
                                </a:rPr>
                              </m:ctrlPr>
                            </m:sSubPr>
                            <m:e>
                              <m:r>
                                <a:rPr lang="en-US" sz="2400" b="0" i="1" smtClean="0">
                                  <a:latin typeface="Cambria Math"/>
                                </a:rPr>
                                <m:t>𝐺</m:t>
                              </m:r>
                            </m:e>
                            <m:sub>
                              <m:r>
                                <a:rPr lang="en-US" sz="2400" b="0" i="1" smtClean="0">
                                  <a:latin typeface="Cambria Math"/>
                                </a:rPr>
                                <m:t>𝑝</m:t>
                              </m:r>
                            </m:sub>
                          </m:sSub>
                        </m:num>
                        <m:den>
                          <m:r>
                            <a:rPr lang="en-US" sz="2400" b="0" i="1" smtClean="0">
                              <a:latin typeface="Cambria Math"/>
                            </a:rPr>
                            <m:t>1+</m:t>
                          </m:r>
                          <m:sSub>
                            <m:sSubPr>
                              <m:ctrlPr>
                                <a:rPr lang="en-US" sz="2400" b="0" i="1" smtClean="0">
                                  <a:latin typeface="Cambria Math"/>
                                </a:rPr>
                              </m:ctrlPr>
                            </m:sSubPr>
                            <m:e>
                              <m:r>
                                <a:rPr lang="en-US" sz="2400" b="0" i="1" smtClean="0">
                                  <a:latin typeface="Cambria Math"/>
                                </a:rPr>
                                <m:t>𝐺</m:t>
                              </m:r>
                            </m:e>
                            <m:sub>
                              <m:r>
                                <a:rPr lang="en-US" sz="2400" b="0" i="1" smtClean="0">
                                  <a:latin typeface="Cambria Math"/>
                                </a:rPr>
                                <m:t>𝑐</m:t>
                              </m:r>
                            </m:sub>
                          </m:sSub>
                          <m:r>
                            <a:rPr lang="en-US" sz="2400" b="0" i="1" smtClean="0">
                              <a:latin typeface="Cambria Math"/>
                            </a:rPr>
                            <m:t>𝐺</m:t>
                          </m:r>
                          <m:sSub>
                            <m:sSubPr>
                              <m:ctrlPr>
                                <a:rPr lang="en-US" sz="2400" b="0" i="1" smtClean="0">
                                  <a:latin typeface="Cambria Math"/>
                                </a:rPr>
                              </m:ctrlPr>
                            </m:sSubPr>
                            <m:e>
                              <m:r>
                                <a:rPr lang="en-US" sz="2400" b="0" i="1" smtClean="0">
                                  <a:latin typeface="Cambria Math"/>
                                </a:rPr>
                                <m:t>𝐺</m:t>
                              </m:r>
                            </m:e>
                            <m:sub>
                              <m:r>
                                <a:rPr lang="en-US" sz="2400" b="0" i="1" smtClean="0">
                                  <a:latin typeface="Cambria Math"/>
                                </a:rPr>
                                <m:t>𝑝</m:t>
                              </m:r>
                            </m:sub>
                          </m:sSub>
                        </m:den>
                      </m:f>
                    </m:oMath>
                  </m:oMathPara>
                </a14:m>
                <a:endParaRPr lang="en-US" sz="2400" dirty="0"/>
              </a:p>
              <a:p>
                <a:pPr marL="0" indent="0">
                  <a:buNone/>
                </a:pPr>
                <a:r>
                  <a:rPr lang="en-US" sz="2400" dirty="0" smtClean="0"/>
                  <a:t>MATLAB code:</a:t>
                </a:r>
              </a:p>
              <a:p>
                <a:pPr marL="0" indent="0">
                  <a:spcBef>
                    <a:spcPts val="0"/>
                  </a:spcBef>
                  <a:buNone/>
                </a:pPr>
                <a:r>
                  <a:rPr lang="en-US" sz="2400" dirty="0"/>
                  <a:t>&gt;&gt; </a:t>
                </a:r>
                <a:r>
                  <a:rPr lang="en-US" sz="2400" dirty="0" err="1"/>
                  <a:t>nc</a:t>
                </a:r>
                <a:r>
                  <a:rPr lang="en-US" sz="2400" dirty="0"/>
                  <a:t> = </a:t>
                </a:r>
                <a:r>
                  <a:rPr lang="en-US" sz="2400" dirty="0" err="1"/>
                  <a:t>num</a:t>
                </a:r>
                <a:r>
                  <a:rPr lang="en-US" sz="2400" dirty="0"/>
                  <a:t>; dc = den;</a:t>
                </a:r>
              </a:p>
              <a:p>
                <a:pPr marL="0" indent="0">
                  <a:spcBef>
                    <a:spcPts val="0"/>
                  </a:spcBef>
                  <a:buNone/>
                </a:pPr>
                <a:r>
                  <a:rPr lang="en-US" sz="2400" dirty="0"/>
                  <a:t>&gt;&gt; n = [8]; d = [1 8]; np = [125]; </a:t>
                </a:r>
                <a:r>
                  <a:rPr lang="en-US" sz="2400" dirty="0" err="1"/>
                  <a:t>dp</a:t>
                </a:r>
                <a:r>
                  <a:rPr lang="en-US" sz="2400" dirty="0"/>
                  <a:t> = [1 10 125];</a:t>
                </a:r>
              </a:p>
              <a:p>
                <a:pPr marL="0" indent="0">
                  <a:spcBef>
                    <a:spcPts val="0"/>
                  </a:spcBef>
                  <a:buNone/>
                </a:pPr>
                <a:r>
                  <a:rPr lang="en-US" sz="2400" dirty="0"/>
                  <a:t>&gt;&gt; num1 = </a:t>
                </a:r>
                <a:r>
                  <a:rPr lang="en-US" sz="2400" dirty="0" err="1"/>
                  <a:t>conv</a:t>
                </a:r>
                <a:r>
                  <a:rPr lang="en-US" sz="2400" dirty="0"/>
                  <a:t>(n, np); den1 = </a:t>
                </a:r>
                <a:r>
                  <a:rPr lang="en-US" sz="2400" dirty="0" err="1"/>
                  <a:t>conv</a:t>
                </a:r>
                <a:r>
                  <a:rPr lang="en-US" sz="2400" dirty="0"/>
                  <a:t>(d, </a:t>
                </a:r>
                <a:r>
                  <a:rPr lang="en-US" sz="2400" dirty="0" err="1"/>
                  <a:t>dp</a:t>
                </a:r>
                <a:r>
                  <a:rPr lang="en-US" sz="2400" dirty="0"/>
                  <a:t>) + [0 0 0 1000];</a:t>
                </a:r>
              </a:p>
              <a:p>
                <a:pPr marL="0" indent="0">
                  <a:spcBef>
                    <a:spcPts val="0"/>
                  </a:spcBef>
                  <a:buNone/>
                </a:pPr>
                <a:r>
                  <a:rPr lang="en-US" sz="2400" dirty="0"/>
                  <a:t>&gt;&gt; num2 = </a:t>
                </a:r>
                <a:r>
                  <a:rPr lang="en-US" sz="2400" dirty="0" err="1"/>
                  <a:t>conv</a:t>
                </a:r>
                <a:r>
                  <a:rPr lang="en-US" sz="2400" dirty="0"/>
                  <a:t>(n, </a:t>
                </a:r>
                <a:r>
                  <a:rPr lang="en-US" sz="2400" dirty="0" err="1"/>
                  <a:t>conv</a:t>
                </a:r>
                <a:r>
                  <a:rPr lang="en-US" sz="2400" dirty="0"/>
                  <a:t>(np, </a:t>
                </a:r>
                <a:r>
                  <a:rPr lang="en-US" sz="2400" dirty="0" err="1"/>
                  <a:t>nc</a:t>
                </a:r>
                <a:r>
                  <a:rPr lang="en-US" sz="2400" dirty="0"/>
                  <a:t>)); den2=</a:t>
                </a:r>
                <a:r>
                  <a:rPr lang="en-US" sz="2400" dirty="0" err="1"/>
                  <a:t>conv</a:t>
                </a:r>
                <a:r>
                  <a:rPr lang="en-US" sz="2400" dirty="0"/>
                  <a:t>(</a:t>
                </a:r>
                <a:r>
                  <a:rPr lang="en-US" sz="2400" dirty="0" err="1"/>
                  <a:t>conv</a:t>
                </a:r>
                <a:r>
                  <a:rPr lang="en-US" sz="2400" dirty="0"/>
                  <a:t>(dc, d), </a:t>
                </a:r>
                <a:r>
                  <a:rPr lang="en-US" sz="2400" dirty="0" err="1"/>
                  <a:t>dp</a:t>
                </a:r>
                <a:r>
                  <a:rPr lang="en-US" sz="2400" dirty="0"/>
                  <a:t>);</a:t>
                </a:r>
              </a:p>
              <a:p>
                <a:pPr marL="0" indent="0">
                  <a:spcBef>
                    <a:spcPts val="0"/>
                  </a:spcBef>
                  <a:buNone/>
                </a:pPr>
                <a:r>
                  <a:rPr lang="en-US" sz="2400" dirty="0"/>
                  <a:t>&gt;&gt; den3 = </a:t>
                </a:r>
                <a:r>
                  <a:rPr lang="en-US" sz="2400" dirty="0" err="1"/>
                  <a:t>conv</a:t>
                </a:r>
                <a:r>
                  <a:rPr lang="en-US" sz="2400" dirty="0"/>
                  <a:t>(</a:t>
                </a:r>
                <a:r>
                  <a:rPr lang="en-US" sz="2400" dirty="0" err="1"/>
                  <a:t>nc</a:t>
                </a:r>
                <a:r>
                  <a:rPr lang="en-US" sz="2400" dirty="0"/>
                  <a:t>, </a:t>
                </a:r>
                <a:r>
                  <a:rPr lang="en-US" sz="2400" dirty="0" err="1"/>
                  <a:t>conv</a:t>
                </a:r>
                <a:r>
                  <a:rPr lang="en-US" sz="2400" dirty="0"/>
                  <a:t>(n, np));den3=[0 0 0 den3];</a:t>
                </a:r>
              </a:p>
              <a:p>
                <a:pPr marL="0" indent="0">
                  <a:spcBef>
                    <a:spcPts val="0"/>
                  </a:spcBef>
                  <a:buNone/>
                </a:pPr>
                <a:r>
                  <a:rPr lang="en-US" sz="2400" dirty="0"/>
                  <a:t>&gt;&gt; den2 = den2+den3; </a:t>
                </a:r>
                <a:r>
                  <a:rPr lang="en-US" sz="2400" dirty="0" err="1"/>
                  <a:t>tf_without</a:t>
                </a:r>
                <a:r>
                  <a:rPr lang="en-US" sz="2400" dirty="0"/>
                  <a:t> = </a:t>
                </a:r>
                <a:r>
                  <a:rPr lang="en-US" sz="2400" dirty="0" err="1"/>
                  <a:t>tf</a:t>
                </a:r>
                <a:r>
                  <a:rPr lang="en-US" sz="2400" dirty="0"/>
                  <a:t>(num1, den1);</a:t>
                </a:r>
              </a:p>
              <a:p>
                <a:pPr marL="0" indent="0">
                  <a:spcBef>
                    <a:spcPts val="0"/>
                  </a:spcBef>
                  <a:buNone/>
                </a:pPr>
                <a:r>
                  <a:rPr lang="en-US" sz="2400" dirty="0"/>
                  <a:t>&gt;&gt; </a:t>
                </a:r>
                <a:r>
                  <a:rPr lang="en-US" sz="2400" dirty="0" err="1"/>
                  <a:t>tf_with</a:t>
                </a:r>
                <a:r>
                  <a:rPr lang="en-US" sz="2400" dirty="0"/>
                  <a:t> = </a:t>
                </a:r>
                <a:r>
                  <a:rPr lang="en-US" sz="2400" dirty="0" err="1"/>
                  <a:t>tf</a:t>
                </a:r>
                <a:r>
                  <a:rPr lang="en-US" sz="2400" dirty="0"/>
                  <a:t>(num2, den2);</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04800" y="914400"/>
                <a:ext cx="8763000" cy="5867400"/>
              </a:xfrm>
              <a:blipFill rotWithShape="1">
                <a:blip r:embed="rId2"/>
                <a:stretch>
                  <a:fillRect l="-1043" t="-831" b="-1973"/>
                </a:stretch>
              </a:blipFill>
            </p:spPr>
            <p:txBody>
              <a:bodyPr/>
              <a:lstStyle/>
              <a:p>
                <a:r>
                  <a:rPr lang="en-US">
                    <a:noFill/>
                  </a:rPr>
                  <a:t> </a:t>
                </a:r>
              </a:p>
            </p:txBody>
          </p:sp>
        </mc:Fallback>
      </mc:AlternateContent>
    </p:spTree>
    <p:extLst>
      <p:ext uri="{BB962C8B-B14F-4D97-AF65-F5344CB8AC3E}">
        <p14:creationId xmlns:p14="http://schemas.microsoft.com/office/powerpoint/2010/main" val="1278749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3429000"/>
            <a:ext cx="5228572" cy="332381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54331"/>
            <a:ext cx="5990477" cy="3342857"/>
          </a:xfrm>
          <a:prstGeom prst="rect">
            <a:avLst/>
          </a:prstGeom>
        </p:spPr>
      </p:pic>
      <p:sp>
        <p:nvSpPr>
          <p:cNvPr id="7" name="TextBox 6"/>
          <p:cNvSpPr txBox="1"/>
          <p:nvPr/>
        </p:nvSpPr>
        <p:spPr>
          <a:xfrm>
            <a:off x="228600" y="533400"/>
            <a:ext cx="1420710" cy="646331"/>
          </a:xfrm>
          <a:prstGeom prst="rect">
            <a:avLst/>
          </a:prstGeom>
          <a:noFill/>
        </p:spPr>
        <p:txBody>
          <a:bodyPr wrap="none" rtlCol="0">
            <a:spAutoFit/>
          </a:bodyPr>
          <a:lstStyle/>
          <a:p>
            <a:r>
              <a:rPr lang="en-US" dirty="0" smtClean="0"/>
              <a:t>Without</a:t>
            </a:r>
          </a:p>
          <a:p>
            <a:r>
              <a:rPr lang="en-US" dirty="0" smtClean="0"/>
              <a:t>compensator</a:t>
            </a:r>
            <a:endParaRPr lang="en-US" dirty="0"/>
          </a:p>
        </p:txBody>
      </p:sp>
      <p:sp>
        <p:nvSpPr>
          <p:cNvPr id="8" name="TextBox 7"/>
          <p:cNvSpPr txBox="1"/>
          <p:nvPr/>
        </p:nvSpPr>
        <p:spPr>
          <a:xfrm>
            <a:off x="228600" y="3886200"/>
            <a:ext cx="1420710" cy="646331"/>
          </a:xfrm>
          <a:prstGeom prst="rect">
            <a:avLst/>
          </a:prstGeom>
          <a:noFill/>
        </p:spPr>
        <p:txBody>
          <a:bodyPr wrap="none" rtlCol="0">
            <a:spAutoFit/>
          </a:bodyPr>
          <a:lstStyle/>
          <a:p>
            <a:r>
              <a:rPr lang="en-US" dirty="0" smtClean="0"/>
              <a:t>With</a:t>
            </a:r>
          </a:p>
          <a:p>
            <a:r>
              <a:rPr lang="en-US" dirty="0" smtClean="0"/>
              <a:t>compensator</a:t>
            </a:r>
            <a:endParaRPr lang="en-US" dirty="0"/>
          </a:p>
        </p:txBody>
      </p:sp>
    </p:spTree>
    <p:extLst>
      <p:ext uri="{BB962C8B-B14F-4D97-AF65-F5344CB8AC3E}">
        <p14:creationId xmlns:p14="http://schemas.microsoft.com/office/powerpoint/2010/main" val="336343441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Nyquist</a:t>
            </a:r>
            <a:r>
              <a:rPr lang="en-US" dirty="0" smtClean="0"/>
              <a:t> mapping</a:t>
            </a:r>
            <a:endParaRPr lang="en-US" dirty="0"/>
          </a:p>
        </p:txBody>
      </p:sp>
      <mc:AlternateContent xmlns:mc="http://schemas.openxmlformats.org/markup-compatibility/2006">
        <mc:Choice xmlns:a14="http://schemas.microsoft.com/office/drawing/2010/main" Requires="a14">
          <p:sp>
            <p:nvSpPr>
              <p:cNvPr id="4" name="TextBox 3"/>
              <p:cNvSpPr txBox="1"/>
              <p:nvPr/>
            </p:nvSpPr>
            <p:spPr>
              <a:xfrm>
                <a:off x="304800" y="1600200"/>
                <a:ext cx="7532831" cy="2000548"/>
              </a:xfrm>
              <a:prstGeom prst="rect">
                <a:avLst/>
              </a:prstGeom>
              <a:noFill/>
            </p:spPr>
            <p:txBody>
              <a:bodyPr wrap="none" rtlCol="0">
                <a:spAutoFit/>
              </a:bodyPr>
              <a:lstStyle/>
              <a:p>
                <a:r>
                  <a:rPr lang="en-US" dirty="0" smtClean="0"/>
                  <a:t>When creating a </a:t>
                </a:r>
                <a:r>
                  <a:rPr lang="en-US" dirty="0" err="1" smtClean="0"/>
                  <a:t>Nyquist</a:t>
                </a:r>
                <a:r>
                  <a:rPr lang="en-US" dirty="0" smtClean="0"/>
                  <a:t> plot, we map points along the imaginary axis through</a:t>
                </a:r>
              </a:p>
              <a:p>
                <a:r>
                  <a:rPr lang="en-US" dirty="0" smtClean="0"/>
                  <a:t>The loop transfer function, L(s). The magnitude is:</a:t>
                </a:r>
              </a:p>
              <a:p>
                <a:endParaRPr lang="en-US" dirty="0" smtClean="0"/>
              </a:p>
              <a:p>
                <a14:m>
                  <m:oMathPara xmlns:m="http://schemas.openxmlformats.org/officeDocument/2006/math">
                    <m:oMathParaPr>
                      <m:jc m:val="centerGroup"/>
                    </m:oMathParaPr>
                    <m:oMath xmlns:m="http://schemas.openxmlformats.org/officeDocument/2006/math">
                      <m:d>
                        <m:dPr>
                          <m:begChr m:val="|"/>
                          <m:endChr m:val="|"/>
                          <m:ctrlPr>
                            <a:rPr lang="en-US" sz="3200" smtClean="0">
                              <a:latin typeface="Cambria Math"/>
                            </a:rPr>
                          </m:ctrlPr>
                        </m:dPr>
                        <m:e>
                          <m:r>
                            <m:rPr>
                              <m:sty m:val="p"/>
                            </m:rPr>
                            <a:rPr lang="en-US" sz="3200" b="0" i="0" smtClean="0">
                              <a:latin typeface="Cambria Math"/>
                            </a:rPr>
                            <m:t>L</m:t>
                          </m:r>
                          <m:r>
                            <a:rPr lang="en-US" sz="3200" b="0" i="0" smtClean="0">
                              <a:latin typeface="Cambria Math"/>
                            </a:rPr>
                            <m:t>(</m:t>
                          </m:r>
                          <m:r>
                            <m:rPr>
                              <m:sty m:val="p"/>
                            </m:rPr>
                            <a:rPr lang="en-US" sz="3200" b="0" i="0" smtClean="0">
                              <a:latin typeface="Cambria Math"/>
                            </a:rPr>
                            <m:t>s</m:t>
                          </m:r>
                          <m:r>
                            <a:rPr lang="en-US" sz="3200" b="0" i="0" smtClean="0">
                              <a:latin typeface="Cambria Math"/>
                            </a:rPr>
                            <m:t>)</m:t>
                          </m:r>
                        </m:e>
                      </m:d>
                      <m:r>
                        <a:rPr lang="en-US" sz="3200" b="0" i="0" smtClean="0">
                          <a:latin typeface="Cambria Math"/>
                        </a:rPr>
                        <m:t>=</m:t>
                      </m:r>
                      <m:f>
                        <m:fPr>
                          <m:ctrlPr>
                            <a:rPr lang="en-US" sz="3200" b="0" i="1" smtClean="0">
                              <a:latin typeface="Cambria Math"/>
                            </a:rPr>
                          </m:ctrlPr>
                        </m:fPr>
                        <m:num>
                          <m:nary>
                            <m:naryPr>
                              <m:chr m:val="∏"/>
                              <m:ctrlPr>
                                <a:rPr lang="en-US" sz="3200" b="0" i="1" smtClean="0">
                                  <a:latin typeface="Cambria Math"/>
                                </a:rPr>
                              </m:ctrlPr>
                            </m:naryPr>
                            <m:sub>
                              <m:r>
                                <m:rPr>
                                  <m:brk m:alnAt="23"/>
                                </m:rPr>
                                <a:rPr lang="en-US" sz="3200" b="0" i="1" smtClean="0">
                                  <a:latin typeface="Cambria Math"/>
                                </a:rPr>
                                <m:t>𝑘</m:t>
                              </m:r>
                              <m:r>
                                <a:rPr lang="en-US" sz="3200" b="0" i="1" smtClean="0">
                                  <a:latin typeface="Cambria Math"/>
                                </a:rPr>
                                <m:t>=0</m:t>
                              </m:r>
                            </m:sub>
                            <m:sup>
                              <m:r>
                                <a:rPr lang="en-US" sz="3200" b="0" i="1" smtClean="0">
                                  <a:latin typeface="Cambria Math"/>
                                </a:rPr>
                                <m:t>𝑚</m:t>
                              </m:r>
                            </m:sup>
                            <m:e>
                              <m:r>
                                <a:rPr lang="en-US" sz="3200" b="0" i="1" smtClean="0">
                                  <a:latin typeface="Cambria Math"/>
                                </a:rPr>
                                <m:t>(</m:t>
                              </m:r>
                              <m:r>
                                <a:rPr lang="en-US" sz="3200" b="0" i="1" smtClean="0">
                                  <a:latin typeface="Cambria Math"/>
                                </a:rPr>
                                <m:t>𝑠</m:t>
                              </m:r>
                              <m:r>
                                <a:rPr lang="en-US" sz="3200" b="0" i="1" smtClean="0">
                                  <a:latin typeface="Cambria Math"/>
                                </a:rPr>
                                <m:t>−</m:t>
                              </m:r>
                              <m:sSub>
                                <m:sSubPr>
                                  <m:ctrlPr>
                                    <a:rPr lang="en-US" sz="3200" b="0" i="1" smtClean="0">
                                      <a:latin typeface="Cambria Math"/>
                                    </a:rPr>
                                  </m:ctrlPr>
                                </m:sSubPr>
                                <m:e>
                                  <m:r>
                                    <a:rPr lang="en-US" sz="3200" b="0" i="1" smtClean="0">
                                      <a:latin typeface="Cambria Math"/>
                                    </a:rPr>
                                    <m:t>𝑧</m:t>
                                  </m:r>
                                </m:e>
                                <m:sub>
                                  <m:r>
                                    <a:rPr lang="en-US" sz="3200" b="0" i="1" smtClean="0">
                                      <a:latin typeface="Cambria Math"/>
                                    </a:rPr>
                                    <m:t>𝑘</m:t>
                                  </m:r>
                                </m:sub>
                              </m:sSub>
                              <m:r>
                                <a:rPr lang="en-US" sz="3200" b="0" i="1" smtClean="0">
                                  <a:latin typeface="Cambria Math"/>
                                </a:rPr>
                                <m:t>)</m:t>
                              </m:r>
                            </m:e>
                          </m:nary>
                        </m:num>
                        <m:den>
                          <m:nary>
                            <m:naryPr>
                              <m:chr m:val="∏"/>
                              <m:ctrlPr>
                                <a:rPr lang="en-US" sz="3200" b="0" i="1" smtClean="0">
                                  <a:latin typeface="Cambria Math"/>
                                </a:rPr>
                              </m:ctrlPr>
                            </m:naryPr>
                            <m:sub>
                              <m:r>
                                <m:rPr>
                                  <m:brk m:alnAt="23"/>
                                </m:rPr>
                                <a:rPr lang="en-US" sz="3200" b="0" i="1" smtClean="0">
                                  <a:latin typeface="Cambria Math"/>
                                </a:rPr>
                                <m:t>𝑖</m:t>
                              </m:r>
                              <m:r>
                                <a:rPr lang="en-US" sz="3200" b="0" i="1" smtClean="0">
                                  <a:latin typeface="Cambria Math"/>
                                </a:rPr>
                                <m:t>=0</m:t>
                              </m:r>
                            </m:sub>
                            <m:sup>
                              <m:r>
                                <a:rPr lang="en-US" sz="3200" b="0" i="1" smtClean="0">
                                  <a:latin typeface="Cambria Math"/>
                                </a:rPr>
                                <m:t>𝑛</m:t>
                              </m:r>
                            </m:sup>
                            <m:e>
                              <m:r>
                                <a:rPr lang="en-US" sz="3200" b="0" i="1" smtClean="0">
                                  <a:latin typeface="Cambria Math"/>
                                </a:rPr>
                                <m:t>(</m:t>
                              </m:r>
                              <m:r>
                                <a:rPr lang="en-US" sz="3200" b="0" i="1" smtClean="0">
                                  <a:latin typeface="Cambria Math"/>
                                </a:rPr>
                                <m:t>𝑠</m:t>
                              </m:r>
                              <m:r>
                                <a:rPr lang="en-US" sz="3200" b="0" i="1" smtClean="0">
                                  <a:latin typeface="Cambria Math"/>
                                </a:rPr>
                                <m:t>−</m:t>
                              </m:r>
                              <m:sSub>
                                <m:sSubPr>
                                  <m:ctrlPr>
                                    <a:rPr lang="en-US" sz="3200" b="0" i="1" smtClean="0">
                                      <a:latin typeface="Cambria Math"/>
                                    </a:rPr>
                                  </m:ctrlPr>
                                </m:sSubPr>
                                <m:e>
                                  <m:r>
                                    <a:rPr lang="en-US" sz="3200" b="0" i="1" smtClean="0">
                                      <a:latin typeface="Cambria Math"/>
                                    </a:rPr>
                                    <m:t>𝑝</m:t>
                                  </m:r>
                                </m:e>
                                <m:sub>
                                  <m:r>
                                    <a:rPr lang="en-US" sz="3200" b="0" i="1" smtClean="0">
                                      <a:latin typeface="Cambria Math"/>
                                    </a:rPr>
                                    <m:t>𝑖</m:t>
                                  </m:r>
                                </m:sub>
                              </m:sSub>
                              <m:r>
                                <a:rPr lang="en-US" sz="3200" b="0" i="1" smtClean="0">
                                  <a:latin typeface="Cambria Math"/>
                                </a:rPr>
                                <m:t>)</m:t>
                              </m:r>
                            </m:e>
                          </m:nary>
                        </m:den>
                      </m:f>
                      <m:r>
                        <a:rPr lang="en-US" sz="3200" b="0" i="1" smtClean="0">
                          <a:latin typeface="Cambria Math"/>
                        </a:rPr>
                        <m:t>, </m:t>
                      </m:r>
                      <m:r>
                        <m:rPr>
                          <m:sty m:val="p"/>
                        </m:rPr>
                        <a:rPr lang="en-US" sz="3200" b="0" i="0" smtClean="0">
                          <a:latin typeface="Cambria Math"/>
                        </a:rPr>
                        <m:t>where</m:t>
                      </m:r>
                      <m:r>
                        <a:rPr lang="en-US" sz="3200" b="0" i="0" smtClean="0">
                          <a:latin typeface="Cambria Math"/>
                        </a:rPr>
                        <m:t> </m:t>
                      </m:r>
                      <m:r>
                        <m:rPr>
                          <m:sty m:val="p"/>
                        </m:rPr>
                        <a:rPr lang="en-US" sz="3200" b="0" i="0" smtClean="0">
                          <a:latin typeface="Cambria Math"/>
                        </a:rPr>
                        <m:t>s</m:t>
                      </m:r>
                      <m:r>
                        <a:rPr lang="en-US" sz="3200" b="0" i="0" smtClean="0">
                          <a:latin typeface="Cambria Math"/>
                        </a:rPr>
                        <m:t>=</m:t>
                      </m:r>
                      <m:r>
                        <m:rPr>
                          <m:sty m:val="p"/>
                        </m:rPr>
                        <a:rPr lang="en-US" sz="3200" b="0" i="0" smtClean="0">
                          <a:latin typeface="Cambria Math"/>
                        </a:rPr>
                        <m:t>j</m:t>
                      </m:r>
                      <m:r>
                        <m:rPr>
                          <m:sty m:val="p"/>
                        </m:rPr>
                        <a:rPr lang="el-GR" sz="3200" b="0" i="1" smtClean="0">
                          <a:latin typeface="Cambria Math"/>
                          <a:ea typeface="Cambria Math"/>
                        </a:rPr>
                        <m:t>ω</m:t>
                      </m:r>
                      <m:r>
                        <a:rPr lang="en-US" sz="3200" b="0" i="1" smtClean="0">
                          <a:latin typeface="Cambria Math"/>
                          <a:ea typeface="Cambria Math"/>
                        </a:rPr>
                        <m:t>.</m:t>
                      </m:r>
                    </m:oMath>
                  </m:oMathPara>
                </a14:m>
                <a:endParaRPr lang="en-US" sz="3200" dirty="0" smtClean="0"/>
              </a:p>
            </p:txBody>
          </p:sp>
        </mc:Choice>
        <mc:Fallback>
          <p:sp>
            <p:nvSpPr>
              <p:cNvPr id="4" name="TextBox 3"/>
              <p:cNvSpPr txBox="1">
                <a:spLocks noRot="1" noChangeAspect="1" noMove="1" noResize="1" noEditPoints="1" noAdjustHandles="1" noChangeArrowheads="1" noChangeShapeType="1" noTextEdit="1"/>
              </p:cNvSpPr>
              <p:nvPr/>
            </p:nvSpPr>
            <p:spPr>
              <a:xfrm>
                <a:off x="304800" y="1600200"/>
                <a:ext cx="7532831" cy="2000548"/>
              </a:xfrm>
              <a:prstGeom prst="rect">
                <a:avLst/>
              </a:prstGeom>
              <a:blipFill rotWithShape="1">
                <a:blip r:embed="rId2"/>
                <a:stretch>
                  <a:fillRect l="-647" t="-1524"/>
                </a:stretch>
              </a:blipFill>
            </p:spPr>
            <p:txBody>
              <a:bodyPr/>
              <a:lstStyle/>
              <a:p>
                <a:r>
                  <a:rPr lang="en-US">
                    <a:noFill/>
                  </a:rPr>
                  <a:t> </a:t>
                </a:r>
              </a:p>
            </p:txBody>
          </p:sp>
        </mc:Fallback>
      </mc:AlternateContent>
      <p:sp>
        <p:nvSpPr>
          <p:cNvPr id="5" name="TextBox 4"/>
          <p:cNvSpPr txBox="1"/>
          <p:nvPr/>
        </p:nvSpPr>
        <p:spPr>
          <a:xfrm>
            <a:off x="685800" y="4400681"/>
            <a:ext cx="7832785" cy="707886"/>
          </a:xfrm>
          <a:prstGeom prst="rect">
            <a:avLst/>
          </a:prstGeom>
          <a:noFill/>
        </p:spPr>
        <p:txBody>
          <a:bodyPr wrap="none" rtlCol="0">
            <a:spAutoFit/>
          </a:bodyPr>
          <a:lstStyle/>
          <a:p>
            <a:r>
              <a:rPr lang="en-US" sz="2000" dirty="0" smtClean="0"/>
              <a:t>Note that the magnitude of the mapping will increase when s approaches</a:t>
            </a:r>
          </a:p>
          <a:p>
            <a:r>
              <a:rPr lang="en-US" sz="2000" dirty="0" smtClean="0"/>
              <a:t>a pole. This will happen when s is near the poles on the imaginary axis.</a:t>
            </a:r>
            <a:endParaRPr lang="en-US" sz="2000" dirty="0"/>
          </a:p>
        </p:txBody>
      </p:sp>
    </p:spTree>
    <p:extLst>
      <p:ext uri="{BB962C8B-B14F-4D97-AF65-F5344CB8AC3E}">
        <p14:creationId xmlns:p14="http://schemas.microsoft.com/office/powerpoint/2010/main" val="2134422961"/>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596</Words>
  <Application>Microsoft Office PowerPoint</Application>
  <PresentationFormat>On-screen Show (4:3)</PresentationFormat>
  <Paragraphs>62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Frequency Response of Compensator</vt:lpstr>
      <vt:lpstr>Effect of Compensator in feedback loop</vt:lpstr>
      <vt:lpstr>PowerPoint Presentation</vt:lpstr>
      <vt:lpstr>Frequency Response 2 (non-unity controller and plant TF)</vt:lpstr>
      <vt:lpstr>Effect of compensator on transfer function Y(s)/R(s)</vt:lpstr>
      <vt:lpstr>PowerPoint Presentation</vt:lpstr>
      <vt:lpstr>Nyquist mapping</vt:lpstr>
      <vt:lpstr>Nyquist Plot of compensator transfer function</vt:lpstr>
      <vt:lpstr>PowerPoint Presentation</vt:lpstr>
      <vt:lpstr>EE370L Lessons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matttest4</dc:creator>
  <cp:lastModifiedBy>matttest4</cp:lastModifiedBy>
  <cp:revision>17</cp:revision>
  <dcterms:created xsi:type="dcterms:W3CDTF">2014-04-23T01:08:24Z</dcterms:created>
  <dcterms:modified xsi:type="dcterms:W3CDTF">2014-04-30T18:05:38Z</dcterms:modified>
</cp:coreProperties>
</file>